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524953"/>
            <a:ext cx="7477601" cy="2874645"/>
          </a:xfrm>
          <a:prstGeom prst="rect">
            <a:avLst/>
          </a:prstGeom>
          <a:noFill/>
          <a:ln/>
        </p:spPr>
        <p:txBody>
          <a:bodyPr wrap="square" rtlCol="0" anchor="t"/>
          <a:lstStyle/>
          <a:p>
            <a:pPr indent="0" marL="0">
              <a:lnSpc>
                <a:spcPts val="7545"/>
              </a:lnSpc>
              <a:buNone/>
            </a:pPr>
            <a:r>
              <a:rPr lang="en-US" sz="6036" dirty="0">
                <a:solidFill>
                  <a:srgbClr val="AE8625"/>
                </a:solidFill>
                <a:latin typeface="Prata" pitchFamily="34" charset="0"/>
                <a:ea typeface="Prata" pitchFamily="34" charset="-122"/>
                <a:cs typeface="Prata" pitchFamily="34" charset="-120"/>
              </a:rPr>
              <a:t>Introduction to Language Identification</a:t>
            </a:r>
            <a:endParaRPr lang="en-US" sz="6036" dirty="0"/>
          </a:p>
        </p:txBody>
      </p:sp>
      <p:sp>
        <p:nvSpPr>
          <p:cNvPr id="6" name="Text 2"/>
          <p:cNvSpPr/>
          <p:nvPr/>
        </p:nvSpPr>
        <p:spPr>
          <a:xfrm>
            <a:off x="833199" y="4732853"/>
            <a:ext cx="7477601" cy="1333024"/>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Language identification is the task of automatically determining the language of a given text. This is a fundamental challenge in natural language processing, with applications in information retrieval, machine translation, and multilingual content analysis.</a:t>
            </a:r>
            <a:endParaRPr lang="en-US" sz="1750" dirty="0"/>
          </a:p>
        </p:txBody>
      </p:sp>
      <p:sp>
        <p:nvSpPr>
          <p:cNvPr id="7" name="Shape 3"/>
          <p:cNvSpPr/>
          <p:nvPr/>
        </p:nvSpPr>
        <p:spPr>
          <a:xfrm>
            <a:off x="833199" y="633245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6340078"/>
            <a:ext cx="340162" cy="340162"/>
          </a:xfrm>
          <a:prstGeom prst="rect">
            <a:avLst/>
          </a:prstGeom>
        </p:spPr>
      </p:pic>
      <p:sp>
        <p:nvSpPr>
          <p:cNvPr id="9" name="Text 4"/>
          <p:cNvSpPr/>
          <p:nvPr/>
        </p:nvSpPr>
        <p:spPr>
          <a:xfrm>
            <a:off x="1299686" y="6315789"/>
            <a:ext cx="2340412" cy="388858"/>
          </a:xfrm>
          <a:prstGeom prst="rect">
            <a:avLst/>
          </a:prstGeom>
          <a:noFill/>
          <a:ln/>
        </p:spPr>
        <p:txBody>
          <a:bodyPr wrap="none" rtlCol="0" anchor="t"/>
          <a:lstStyle/>
          <a:p>
            <a:pPr algn="l" indent="0" marL="0">
              <a:lnSpc>
                <a:spcPts val="3062"/>
              </a:lnSpc>
              <a:buNone/>
            </a:pPr>
            <a:r>
              <a:rPr lang="en-US" sz="2187" b="1" dirty="0">
                <a:solidFill>
                  <a:srgbClr val="CFCBBF"/>
                </a:solidFill>
                <a:latin typeface="Raleway" pitchFamily="34" charset="0"/>
                <a:ea typeface="Raleway" pitchFamily="34" charset="-122"/>
                <a:cs typeface="Raleway" pitchFamily="34" charset="-120"/>
              </a:rPr>
              <a:t>by Baranitharan S</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323386"/>
            <a:ext cx="7477601" cy="1916430"/>
          </a:xfrm>
          <a:prstGeom prst="rect">
            <a:avLst/>
          </a:prstGeom>
          <a:noFill/>
          <a:ln/>
        </p:spPr>
        <p:txBody>
          <a:bodyPr wrap="square" rtlCol="0" anchor="t"/>
          <a:lstStyle/>
          <a:p>
            <a:pPr indent="0" marL="0">
              <a:lnSpc>
                <a:spcPts val="7545"/>
              </a:lnSpc>
              <a:buNone/>
            </a:pPr>
            <a:r>
              <a:rPr lang="en-US" sz="6036" dirty="0">
                <a:solidFill>
                  <a:srgbClr val="AE8625"/>
                </a:solidFill>
                <a:latin typeface="Prata" pitchFamily="34" charset="0"/>
                <a:ea typeface="Prata" pitchFamily="34" charset="-122"/>
                <a:cs typeface="Prata" pitchFamily="34" charset="-120"/>
              </a:rPr>
              <a:t>Conclusion and Future Directions</a:t>
            </a:r>
            <a:endParaRPr lang="en-US" sz="6036" dirty="0"/>
          </a:p>
        </p:txBody>
      </p:sp>
      <p:sp>
        <p:nvSpPr>
          <p:cNvPr id="6" name="Text 2"/>
          <p:cNvSpPr/>
          <p:nvPr/>
        </p:nvSpPr>
        <p:spPr>
          <a:xfrm>
            <a:off x="833199" y="4573072"/>
            <a:ext cx="7477601" cy="1333024"/>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In this presentation, we have explored the fundamentals of language identification within the theory of computation. As we look towards the future, there are exciting advancements on the horizon that hold great promise for this field.</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1B1C1D"/>
          </a:solidFill>
          <a:ln/>
        </p:spPr>
      </p:sp>
      <p:sp>
        <p:nvSpPr>
          <p:cNvPr id="4" name="Text 1"/>
          <p:cNvSpPr/>
          <p:nvPr/>
        </p:nvSpPr>
        <p:spPr>
          <a:xfrm>
            <a:off x="2585442" y="547568"/>
            <a:ext cx="9459516" cy="1244679"/>
          </a:xfrm>
          <a:prstGeom prst="rect">
            <a:avLst/>
          </a:prstGeom>
          <a:noFill/>
          <a:ln/>
        </p:spPr>
        <p:txBody>
          <a:bodyPr wrap="square" rtlCol="0" anchor="t"/>
          <a:lstStyle/>
          <a:p>
            <a:pPr indent="0" marL="0">
              <a:lnSpc>
                <a:spcPts val="4900"/>
              </a:lnSpc>
              <a:buNone/>
            </a:pPr>
            <a:r>
              <a:rPr lang="en-US" sz="3920" dirty="0">
                <a:solidFill>
                  <a:srgbClr val="AE8625"/>
                </a:solidFill>
                <a:latin typeface="Prata" pitchFamily="34" charset="0"/>
                <a:ea typeface="Prata" pitchFamily="34" charset="-122"/>
                <a:cs typeface="Prata" pitchFamily="34" charset="-120"/>
              </a:rPr>
              <a:t>Formal Languages and Automata Theory</a:t>
            </a:r>
            <a:endParaRPr lang="en-US" sz="3920" dirty="0"/>
          </a:p>
        </p:txBody>
      </p:sp>
      <p:pic>
        <p:nvPicPr>
          <p:cNvPr id="5" name="Image 1" descr="preencoded.png">    </p:cNvPr>
          <p:cNvPicPr>
            <a:picLocks noChangeAspect="1"/>
          </p:cNvPicPr>
          <p:nvPr/>
        </p:nvPicPr>
        <p:blipFill>
          <a:blip r:embed="rId2"/>
          <a:stretch>
            <a:fillRect/>
          </a:stretch>
        </p:blipFill>
        <p:spPr>
          <a:xfrm>
            <a:off x="2585442" y="2190512"/>
            <a:ext cx="2954060" cy="1825704"/>
          </a:xfrm>
          <a:prstGeom prst="rect">
            <a:avLst/>
          </a:prstGeom>
        </p:spPr>
      </p:pic>
      <p:sp>
        <p:nvSpPr>
          <p:cNvPr id="6" name="Text 2"/>
          <p:cNvSpPr/>
          <p:nvPr/>
        </p:nvSpPr>
        <p:spPr>
          <a:xfrm>
            <a:off x="2585442" y="4265057"/>
            <a:ext cx="2580084" cy="311110"/>
          </a:xfrm>
          <a:prstGeom prst="rect">
            <a:avLst/>
          </a:prstGeom>
          <a:noFill/>
          <a:ln/>
        </p:spPr>
        <p:txBody>
          <a:bodyPr wrap="none" rtlCol="0" anchor="t"/>
          <a:lstStyle/>
          <a:p>
            <a:pPr algn="l" indent="0" marL="0">
              <a:lnSpc>
                <a:spcPts val="2450"/>
              </a:lnSpc>
              <a:buNone/>
            </a:pPr>
            <a:r>
              <a:rPr lang="en-US" sz="1960" dirty="0">
                <a:solidFill>
                  <a:srgbClr val="AE8625"/>
                </a:solidFill>
                <a:latin typeface="Prata" pitchFamily="34" charset="0"/>
                <a:ea typeface="Prata" pitchFamily="34" charset="-122"/>
                <a:cs typeface="Prata" pitchFamily="34" charset="-120"/>
              </a:rPr>
              <a:t>Finite State Automata</a:t>
            </a:r>
            <a:endParaRPr lang="en-US" sz="1960" dirty="0"/>
          </a:p>
        </p:txBody>
      </p:sp>
      <p:sp>
        <p:nvSpPr>
          <p:cNvPr id="7" name="Text 3"/>
          <p:cNvSpPr/>
          <p:nvPr/>
        </p:nvSpPr>
        <p:spPr>
          <a:xfrm>
            <a:off x="2585442" y="4695587"/>
            <a:ext cx="2954060" cy="2688550"/>
          </a:xfrm>
          <a:prstGeom prst="rect">
            <a:avLst/>
          </a:prstGeom>
          <a:noFill/>
          <a:ln/>
        </p:spPr>
        <p:txBody>
          <a:bodyPr wrap="square" rtlCol="0" anchor="t"/>
          <a:lstStyle/>
          <a:p>
            <a:pPr algn="l" indent="0" marL="0">
              <a:lnSpc>
                <a:spcPts val="2352"/>
              </a:lnSpc>
              <a:buNone/>
            </a:pPr>
            <a:r>
              <a:rPr lang="en-US" sz="1568" dirty="0">
                <a:solidFill>
                  <a:srgbClr val="CFCBBF"/>
                </a:solidFill>
                <a:latin typeface="Raleway" pitchFamily="34" charset="0"/>
                <a:ea typeface="Raleway" pitchFamily="34" charset="-122"/>
                <a:cs typeface="Raleway" pitchFamily="34" charset="-120"/>
              </a:rPr>
              <a:t>Finite state automata are mathematical models that recognize regular languages through a finite number of states and transitions. They form the foundation of computer science and are used in various applications, from text editors to compilers.</a:t>
            </a:r>
            <a:endParaRPr lang="en-US" sz="1568" dirty="0"/>
          </a:p>
        </p:txBody>
      </p:sp>
      <p:pic>
        <p:nvPicPr>
          <p:cNvPr id="8" name="Image 2" descr="preencoded.png">    </p:cNvPr>
          <p:cNvPicPr>
            <a:picLocks noChangeAspect="1"/>
          </p:cNvPicPr>
          <p:nvPr/>
        </p:nvPicPr>
        <p:blipFill>
          <a:blip r:embed="rId3"/>
          <a:stretch>
            <a:fillRect/>
          </a:stretch>
        </p:blipFill>
        <p:spPr>
          <a:xfrm>
            <a:off x="5838111" y="2190512"/>
            <a:ext cx="2954060" cy="1825704"/>
          </a:xfrm>
          <a:prstGeom prst="rect">
            <a:avLst/>
          </a:prstGeom>
        </p:spPr>
      </p:pic>
      <p:sp>
        <p:nvSpPr>
          <p:cNvPr id="9" name="Text 4"/>
          <p:cNvSpPr/>
          <p:nvPr/>
        </p:nvSpPr>
        <p:spPr>
          <a:xfrm>
            <a:off x="5838111" y="4265057"/>
            <a:ext cx="2491502" cy="311110"/>
          </a:xfrm>
          <a:prstGeom prst="rect">
            <a:avLst/>
          </a:prstGeom>
          <a:noFill/>
          <a:ln/>
        </p:spPr>
        <p:txBody>
          <a:bodyPr wrap="none" rtlCol="0" anchor="t"/>
          <a:lstStyle/>
          <a:p>
            <a:pPr algn="l" indent="0" marL="0">
              <a:lnSpc>
                <a:spcPts val="2450"/>
              </a:lnSpc>
              <a:buNone/>
            </a:pPr>
            <a:r>
              <a:rPr lang="en-US" sz="1960" dirty="0">
                <a:solidFill>
                  <a:srgbClr val="AE8625"/>
                </a:solidFill>
                <a:latin typeface="Prata" pitchFamily="34" charset="0"/>
                <a:ea typeface="Prata" pitchFamily="34" charset="-122"/>
                <a:cs typeface="Prata" pitchFamily="34" charset="-120"/>
              </a:rPr>
              <a:t>Pushdown Automata</a:t>
            </a:r>
            <a:endParaRPr lang="en-US" sz="1960" dirty="0"/>
          </a:p>
        </p:txBody>
      </p:sp>
      <p:sp>
        <p:nvSpPr>
          <p:cNvPr id="10" name="Text 5"/>
          <p:cNvSpPr/>
          <p:nvPr/>
        </p:nvSpPr>
        <p:spPr>
          <a:xfrm>
            <a:off x="5838111" y="4695587"/>
            <a:ext cx="2954060" cy="2987278"/>
          </a:xfrm>
          <a:prstGeom prst="rect">
            <a:avLst/>
          </a:prstGeom>
          <a:noFill/>
          <a:ln/>
        </p:spPr>
        <p:txBody>
          <a:bodyPr wrap="square" rtlCol="0" anchor="t"/>
          <a:lstStyle/>
          <a:p>
            <a:pPr algn="l" indent="0" marL="0">
              <a:lnSpc>
                <a:spcPts val="2352"/>
              </a:lnSpc>
              <a:buNone/>
            </a:pPr>
            <a:r>
              <a:rPr lang="en-US" sz="1568" dirty="0">
                <a:solidFill>
                  <a:srgbClr val="CFCBBF"/>
                </a:solidFill>
                <a:latin typeface="Raleway" pitchFamily="34" charset="0"/>
                <a:ea typeface="Raleway" pitchFamily="34" charset="-122"/>
                <a:cs typeface="Raleway" pitchFamily="34" charset="-120"/>
              </a:rPr>
              <a:t>Pushdown automata are more powerful than finite state automata, as they can recognize context-free languages by using a stack data structure. They are crucial in understanding the theoretical limits of computability and the complexity of programming languages.</a:t>
            </a:r>
            <a:endParaRPr lang="en-US" sz="1568" dirty="0"/>
          </a:p>
        </p:txBody>
      </p:sp>
      <p:pic>
        <p:nvPicPr>
          <p:cNvPr id="11" name="Image 3" descr="preencoded.png">    </p:cNvPr>
          <p:cNvPicPr>
            <a:picLocks noChangeAspect="1"/>
          </p:cNvPicPr>
          <p:nvPr/>
        </p:nvPicPr>
        <p:blipFill>
          <a:blip r:embed="rId4"/>
          <a:stretch>
            <a:fillRect/>
          </a:stretch>
        </p:blipFill>
        <p:spPr>
          <a:xfrm>
            <a:off x="9090779" y="2190512"/>
            <a:ext cx="2954179" cy="1825704"/>
          </a:xfrm>
          <a:prstGeom prst="rect">
            <a:avLst/>
          </a:prstGeom>
        </p:spPr>
      </p:pic>
      <p:sp>
        <p:nvSpPr>
          <p:cNvPr id="12" name="Text 6"/>
          <p:cNvSpPr/>
          <p:nvPr/>
        </p:nvSpPr>
        <p:spPr>
          <a:xfrm>
            <a:off x="9090779" y="4265057"/>
            <a:ext cx="2489359" cy="311110"/>
          </a:xfrm>
          <a:prstGeom prst="rect">
            <a:avLst/>
          </a:prstGeom>
          <a:noFill/>
          <a:ln/>
        </p:spPr>
        <p:txBody>
          <a:bodyPr wrap="none" rtlCol="0" anchor="t"/>
          <a:lstStyle/>
          <a:p>
            <a:pPr algn="l" indent="0" marL="0">
              <a:lnSpc>
                <a:spcPts val="2450"/>
              </a:lnSpc>
              <a:buNone/>
            </a:pPr>
            <a:r>
              <a:rPr lang="en-US" sz="1960" dirty="0">
                <a:solidFill>
                  <a:srgbClr val="AE8625"/>
                </a:solidFill>
                <a:latin typeface="Prata" pitchFamily="34" charset="0"/>
                <a:ea typeface="Prata" pitchFamily="34" charset="-122"/>
                <a:cs typeface="Prata" pitchFamily="34" charset="-120"/>
              </a:rPr>
              <a:t>Turing Machines</a:t>
            </a:r>
            <a:endParaRPr lang="en-US" sz="1960" dirty="0"/>
          </a:p>
        </p:txBody>
      </p:sp>
      <p:sp>
        <p:nvSpPr>
          <p:cNvPr id="13" name="Text 7"/>
          <p:cNvSpPr/>
          <p:nvPr/>
        </p:nvSpPr>
        <p:spPr>
          <a:xfrm>
            <a:off x="9090779" y="4695587"/>
            <a:ext cx="2954179" cy="2688550"/>
          </a:xfrm>
          <a:prstGeom prst="rect">
            <a:avLst/>
          </a:prstGeom>
          <a:noFill/>
          <a:ln/>
        </p:spPr>
        <p:txBody>
          <a:bodyPr wrap="square" rtlCol="0" anchor="t"/>
          <a:lstStyle/>
          <a:p>
            <a:pPr algn="l" indent="0" marL="0">
              <a:lnSpc>
                <a:spcPts val="2352"/>
              </a:lnSpc>
              <a:buNone/>
            </a:pPr>
            <a:r>
              <a:rPr lang="en-US" sz="1568" dirty="0">
                <a:solidFill>
                  <a:srgbClr val="CFCBBF"/>
                </a:solidFill>
                <a:latin typeface="Raleway" pitchFamily="34" charset="0"/>
                <a:ea typeface="Raleway" pitchFamily="34" charset="-122"/>
                <a:cs typeface="Raleway" pitchFamily="34" charset="-120"/>
              </a:rPr>
              <a:t>Turing machines are the most general computational model, capable of recognizing any computable language. They serve as the theoretical foundation for modern computers and are essential in understanding the fundamental limits of computation.</a:t>
            </a:r>
            <a:endParaRPr lang="en-US" sz="1568"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1B1C1D"/>
          </a:solidFill>
          <a:ln/>
        </p:spPr>
      </p:sp>
      <p:sp>
        <p:nvSpPr>
          <p:cNvPr id="4" name="Text 1"/>
          <p:cNvSpPr/>
          <p:nvPr/>
        </p:nvSpPr>
        <p:spPr>
          <a:xfrm>
            <a:off x="2410420" y="567809"/>
            <a:ext cx="9809559" cy="1290638"/>
          </a:xfrm>
          <a:prstGeom prst="rect">
            <a:avLst/>
          </a:prstGeom>
          <a:noFill/>
          <a:ln/>
        </p:spPr>
        <p:txBody>
          <a:bodyPr wrap="square" rtlCol="0" anchor="t"/>
          <a:lstStyle/>
          <a:p>
            <a:pPr indent="0" marL="0">
              <a:lnSpc>
                <a:spcPts val="5082"/>
              </a:lnSpc>
              <a:buNone/>
            </a:pPr>
            <a:r>
              <a:rPr lang="en-US" sz="4065" dirty="0">
                <a:solidFill>
                  <a:srgbClr val="AE8625"/>
                </a:solidFill>
                <a:latin typeface="Prata" pitchFamily="34" charset="0"/>
                <a:ea typeface="Prata" pitchFamily="34" charset="-122"/>
                <a:cs typeface="Prata" pitchFamily="34" charset="-120"/>
              </a:rPr>
              <a:t>Regular languages and finite state automata</a:t>
            </a:r>
            <a:endParaRPr lang="en-US" sz="4065" dirty="0"/>
          </a:p>
        </p:txBody>
      </p:sp>
      <p:pic>
        <p:nvPicPr>
          <p:cNvPr id="5" name="Image 1" descr="preencoded.png">    </p:cNvPr>
          <p:cNvPicPr>
            <a:picLocks noChangeAspect="1"/>
          </p:cNvPicPr>
          <p:nvPr/>
        </p:nvPicPr>
        <p:blipFill>
          <a:blip r:embed="rId2"/>
          <a:stretch>
            <a:fillRect/>
          </a:stretch>
        </p:blipFill>
        <p:spPr>
          <a:xfrm>
            <a:off x="4053483" y="2271474"/>
            <a:ext cx="1618536" cy="1169194"/>
          </a:xfrm>
          <a:prstGeom prst="rect">
            <a:avLst/>
          </a:prstGeom>
        </p:spPr>
      </p:pic>
      <p:sp>
        <p:nvSpPr>
          <p:cNvPr id="6" name="Text 2"/>
          <p:cNvSpPr/>
          <p:nvPr/>
        </p:nvSpPr>
        <p:spPr>
          <a:xfrm>
            <a:off x="4818102" y="2806779"/>
            <a:ext cx="89059" cy="387191"/>
          </a:xfrm>
          <a:prstGeom prst="rect">
            <a:avLst/>
          </a:prstGeom>
          <a:noFill/>
          <a:ln/>
        </p:spPr>
        <p:txBody>
          <a:bodyPr wrap="none" rtlCol="0" anchor="t"/>
          <a:lstStyle/>
          <a:p>
            <a:pPr algn="ctr" indent="0" marL="0">
              <a:lnSpc>
                <a:spcPts val="3049"/>
              </a:lnSpc>
              <a:buNone/>
            </a:pPr>
            <a:r>
              <a:rPr lang="en-US" sz="2033" dirty="0">
                <a:solidFill>
                  <a:srgbClr val="AE8625"/>
                </a:solidFill>
                <a:latin typeface="Prata" pitchFamily="34" charset="0"/>
                <a:ea typeface="Prata" pitchFamily="34" charset="-122"/>
                <a:cs typeface="Prata" pitchFamily="34" charset="-120"/>
              </a:rPr>
              <a:t>1</a:t>
            </a:r>
            <a:endParaRPr lang="en-US" sz="2033" dirty="0"/>
          </a:p>
        </p:txBody>
      </p:sp>
      <p:sp>
        <p:nvSpPr>
          <p:cNvPr id="7" name="Text 3"/>
          <p:cNvSpPr/>
          <p:nvPr/>
        </p:nvSpPr>
        <p:spPr>
          <a:xfrm>
            <a:off x="5878473" y="2477929"/>
            <a:ext cx="2166342" cy="322659"/>
          </a:xfrm>
          <a:prstGeom prst="rect">
            <a:avLst/>
          </a:prstGeom>
          <a:noFill/>
          <a:ln/>
        </p:spPr>
        <p:txBody>
          <a:bodyPr wrap="none" rtlCol="0" anchor="t"/>
          <a:lstStyle/>
          <a:p>
            <a:pPr algn="l" indent="0" marL="0">
              <a:lnSpc>
                <a:spcPts val="2541"/>
              </a:lnSpc>
              <a:buNone/>
            </a:pPr>
            <a:r>
              <a:rPr lang="en-US" sz="2033" dirty="0">
                <a:solidFill>
                  <a:srgbClr val="AE8625"/>
                </a:solidFill>
                <a:latin typeface="Prata" pitchFamily="34" charset="0"/>
                <a:ea typeface="Prata" pitchFamily="34" charset="-122"/>
                <a:cs typeface="Prata" pitchFamily="34" charset="-120"/>
              </a:rPr>
              <a:t>Strings</a:t>
            </a:r>
            <a:endParaRPr lang="en-US" sz="2033" dirty="0"/>
          </a:p>
        </p:txBody>
      </p:sp>
      <p:sp>
        <p:nvSpPr>
          <p:cNvPr id="8" name="Text 4"/>
          <p:cNvSpPr/>
          <p:nvPr/>
        </p:nvSpPr>
        <p:spPr>
          <a:xfrm>
            <a:off x="5878473" y="2924413"/>
            <a:ext cx="2166342" cy="309801"/>
          </a:xfrm>
          <a:prstGeom prst="rect">
            <a:avLst/>
          </a:prstGeom>
          <a:noFill/>
          <a:ln/>
        </p:spPr>
        <p:txBody>
          <a:bodyPr wrap="none" rtlCol="0" anchor="t"/>
          <a:lstStyle/>
          <a:p>
            <a:pPr algn="l" indent="0" marL="0">
              <a:lnSpc>
                <a:spcPts val="2439"/>
              </a:lnSpc>
              <a:buNone/>
            </a:pPr>
            <a:r>
              <a:rPr lang="en-US" sz="1626" dirty="0">
                <a:solidFill>
                  <a:srgbClr val="CFCBBF"/>
                </a:solidFill>
                <a:latin typeface="Raleway" pitchFamily="34" charset="0"/>
                <a:ea typeface="Raleway" pitchFamily="34" charset="-122"/>
                <a:cs typeface="Raleway" pitchFamily="34" charset="-120"/>
              </a:rPr>
              <a:t>Sequences of symbols</a:t>
            </a:r>
            <a:endParaRPr lang="en-US" sz="1626" dirty="0"/>
          </a:p>
        </p:txBody>
      </p:sp>
      <p:sp>
        <p:nvSpPr>
          <p:cNvPr id="9" name="Shape 5"/>
          <p:cNvSpPr/>
          <p:nvPr/>
        </p:nvSpPr>
        <p:spPr>
          <a:xfrm>
            <a:off x="5723573" y="3454717"/>
            <a:ext cx="6444853" cy="12859"/>
          </a:xfrm>
          <a:prstGeom prst="rect">
            <a:avLst/>
          </a:prstGeom>
          <a:solidFill>
            <a:srgbClr val="D2AC47"/>
          </a:solidFill>
          <a:ln/>
        </p:spPr>
      </p:sp>
      <p:pic>
        <p:nvPicPr>
          <p:cNvPr id="10" name="Image 2" descr="preencoded.png">    </p:cNvPr>
          <p:cNvPicPr>
            <a:picLocks noChangeAspect="1"/>
          </p:cNvPicPr>
          <p:nvPr/>
        </p:nvPicPr>
        <p:blipFill>
          <a:blip r:embed="rId3"/>
          <a:stretch>
            <a:fillRect/>
          </a:stretch>
        </p:blipFill>
        <p:spPr>
          <a:xfrm>
            <a:off x="3244215" y="3492222"/>
            <a:ext cx="3237071" cy="1169194"/>
          </a:xfrm>
          <a:prstGeom prst="rect">
            <a:avLst/>
          </a:prstGeom>
        </p:spPr>
      </p:pic>
      <p:sp>
        <p:nvSpPr>
          <p:cNvPr id="11" name="Text 6"/>
          <p:cNvSpPr/>
          <p:nvPr/>
        </p:nvSpPr>
        <p:spPr>
          <a:xfrm>
            <a:off x="4783574" y="3883223"/>
            <a:ext cx="158234" cy="387191"/>
          </a:xfrm>
          <a:prstGeom prst="rect">
            <a:avLst/>
          </a:prstGeom>
          <a:noFill/>
          <a:ln/>
        </p:spPr>
        <p:txBody>
          <a:bodyPr wrap="none" rtlCol="0" anchor="t"/>
          <a:lstStyle/>
          <a:p>
            <a:pPr algn="ctr" indent="0" marL="0">
              <a:lnSpc>
                <a:spcPts val="3049"/>
              </a:lnSpc>
              <a:buNone/>
            </a:pPr>
            <a:r>
              <a:rPr lang="en-US" sz="2033" dirty="0">
                <a:solidFill>
                  <a:srgbClr val="AE8625"/>
                </a:solidFill>
                <a:latin typeface="Prata" pitchFamily="34" charset="0"/>
                <a:ea typeface="Prata" pitchFamily="34" charset="-122"/>
                <a:cs typeface="Prata" pitchFamily="34" charset="-120"/>
              </a:rPr>
              <a:t>2</a:t>
            </a:r>
            <a:endParaRPr lang="en-US" sz="2033" dirty="0"/>
          </a:p>
        </p:txBody>
      </p:sp>
      <p:sp>
        <p:nvSpPr>
          <p:cNvPr id="12" name="Text 7"/>
          <p:cNvSpPr/>
          <p:nvPr/>
        </p:nvSpPr>
        <p:spPr>
          <a:xfrm>
            <a:off x="6687741" y="3698677"/>
            <a:ext cx="2581394" cy="322659"/>
          </a:xfrm>
          <a:prstGeom prst="rect">
            <a:avLst/>
          </a:prstGeom>
          <a:noFill/>
          <a:ln/>
        </p:spPr>
        <p:txBody>
          <a:bodyPr wrap="none" rtlCol="0" anchor="t"/>
          <a:lstStyle/>
          <a:p>
            <a:pPr algn="l" indent="0" marL="0">
              <a:lnSpc>
                <a:spcPts val="2541"/>
              </a:lnSpc>
              <a:buNone/>
            </a:pPr>
            <a:r>
              <a:rPr lang="en-US" sz="2033" dirty="0">
                <a:solidFill>
                  <a:srgbClr val="AE8625"/>
                </a:solidFill>
                <a:latin typeface="Prata" pitchFamily="34" charset="0"/>
                <a:ea typeface="Prata" pitchFamily="34" charset="-122"/>
                <a:cs typeface="Prata" pitchFamily="34" charset="-120"/>
              </a:rPr>
              <a:t>Regular expressions</a:t>
            </a:r>
            <a:endParaRPr lang="en-US" sz="2033" dirty="0"/>
          </a:p>
        </p:txBody>
      </p:sp>
      <p:sp>
        <p:nvSpPr>
          <p:cNvPr id="13" name="Text 8"/>
          <p:cNvSpPr/>
          <p:nvPr/>
        </p:nvSpPr>
        <p:spPr>
          <a:xfrm>
            <a:off x="6687741" y="4145161"/>
            <a:ext cx="2977515" cy="309801"/>
          </a:xfrm>
          <a:prstGeom prst="rect">
            <a:avLst/>
          </a:prstGeom>
          <a:noFill/>
          <a:ln/>
        </p:spPr>
        <p:txBody>
          <a:bodyPr wrap="none" rtlCol="0" anchor="t"/>
          <a:lstStyle/>
          <a:p>
            <a:pPr algn="l" indent="0" marL="0">
              <a:lnSpc>
                <a:spcPts val="2439"/>
              </a:lnSpc>
              <a:buNone/>
            </a:pPr>
            <a:r>
              <a:rPr lang="en-US" sz="1626" dirty="0">
                <a:solidFill>
                  <a:srgbClr val="CFCBBF"/>
                </a:solidFill>
                <a:latin typeface="Raleway" pitchFamily="34" charset="0"/>
                <a:ea typeface="Raleway" pitchFamily="34" charset="-122"/>
                <a:cs typeface="Raleway" pitchFamily="34" charset="-120"/>
              </a:rPr>
              <a:t>Patterns for defining languages</a:t>
            </a:r>
            <a:endParaRPr lang="en-US" sz="1626" dirty="0"/>
          </a:p>
        </p:txBody>
      </p:sp>
      <p:sp>
        <p:nvSpPr>
          <p:cNvPr id="14" name="Shape 9"/>
          <p:cNvSpPr/>
          <p:nvPr/>
        </p:nvSpPr>
        <p:spPr>
          <a:xfrm>
            <a:off x="6532840" y="4675465"/>
            <a:ext cx="5635585" cy="12859"/>
          </a:xfrm>
          <a:prstGeom prst="rect">
            <a:avLst/>
          </a:prstGeom>
          <a:solidFill>
            <a:srgbClr val="D2AC47"/>
          </a:solidFill>
          <a:ln/>
        </p:spPr>
      </p:sp>
      <p:pic>
        <p:nvPicPr>
          <p:cNvPr id="15" name="Image 3" descr="preencoded.png">    </p:cNvPr>
          <p:cNvPicPr>
            <a:picLocks noChangeAspect="1"/>
          </p:cNvPicPr>
          <p:nvPr/>
        </p:nvPicPr>
        <p:blipFill>
          <a:blip r:embed="rId4"/>
          <a:stretch>
            <a:fillRect/>
          </a:stretch>
        </p:blipFill>
        <p:spPr>
          <a:xfrm>
            <a:off x="2434828" y="4712970"/>
            <a:ext cx="4855726" cy="1169194"/>
          </a:xfrm>
          <a:prstGeom prst="rect">
            <a:avLst/>
          </a:prstGeom>
        </p:spPr>
      </p:pic>
      <p:sp>
        <p:nvSpPr>
          <p:cNvPr id="16" name="Text 10"/>
          <p:cNvSpPr/>
          <p:nvPr/>
        </p:nvSpPr>
        <p:spPr>
          <a:xfrm>
            <a:off x="4782622" y="5103971"/>
            <a:ext cx="160020" cy="387191"/>
          </a:xfrm>
          <a:prstGeom prst="rect">
            <a:avLst/>
          </a:prstGeom>
          <a:noFill/>
          <a:ln/>
        </p:spPr>
        <p:txBody>
          <a:bodyPr wrap="none" rtlCol="0" anchor="t"/>
          <a:lstStyle/>
          <a:p>
            <a:pPr algn="ctr" indent="0" marL="0">
              <a:lnSpc>
                <a:spcPts val="3049"/>
              </a:lnSpc>
              <a:buNone/>
            </a:pPr>
            <a:r>
              <a:rPr lang="en-US" sz="2033" dirty="0">
                <a:solidFill>
                  <a:srgbClr val="AE8625"/>
                </a:solidFill>
                <a:latin typeface="Prata" pitchFamily="34" charset="0"/>
                <a:ea typeface="Prata" pitchFamily="34" charset="-122"/>
                <a:cs typeface="Prata" pitchFamily="34" charset="-120"/>
              </a:rPr>
              <a:t>3</a:t>
            </a:r>
            <a:endParaRPr lang="en-US" sz="2033" dirty="0"/>
          </a:p>
        </p:txBody>
      </p:sp>
      <p:sp>
        <p:nvSpPr>
          <p:cNvPr id="17" name="Text 11"/>
          <p:cNvSpPr/>
          <p:nvPr/>
        </p:nvSpPr>
        <p:spPr>
          <a:xfrm>
            <a:off x="7497008" y="4919424"/>
            <a:ext cx="2594610" cy="322659"/>
          </a:xfrm>
          <a:prstGeom prst="rect">
            <a:avLst/>
          </a:prstGeom>
          <a:noFill/>
          <a:ln/>
        </p:spPr>
        <p:txBody>
          <a:bodyPr wrap="none" rtlCol="0" anchor="t"/>
          <a:lstStyle/>
          <a:p>
            <a:pPr algn="l" indent="0" marL="0">
              <a:lnSpc>
                <a:spcPts val="2541"/>
              </a:lnSpc>
              <a:buNone/>
            </a:pPr>
            <a:r>
              <a:rPr lang="en-US" sz="2033" dirty="0">
                <a:solidFill>
                  <a:srgbClr val="AE8625"/>
                </a:solidFill>
                <a:latin typeface="Prata" pitchFamily="34" charset="0"/>
                <a:ea typeface="Prata" pitchFamily="34" charset="-122"/>
                <a:cs typeface="Prata" pitchFamily="34" charset="-120"/>
              </a:rPr>
              <a:t>Finite state automata</a:t>
            </a:r>
            <a:endParaRPr lang="en-US" sz="2033" dirty="0"/>
          </a:p>
        </p:txBody>
      </p:sp>
      <p:sp>
        <p:nvSpPr>
          <p:cNvPr id="18" name="Text 12"/>
          <p:cNvSpPr/>
          <p:nvPr/>
        </p:nvSpPr>
        <p:spPr>
          <a:xfrm>
            <a:off x="7497008" y="5365909"/>
            <a:ext cx="4109680" cy="309801"/>
          </a:xfrm>
          <a:prstGeom prst="rect">
            <a:avLst/>
          </a:prstGeom>
          <a:noFill/>
          <a:ln/>
        </p:spPr>
        <p:txBody>
          <a:bodyPr wrap="none" rtlCol="0" anchor="t"/>
          <a:lstStyle/>
          <a:p>
            <a:pPr algn="l" indent="0" marL="0">
              <a:lnSpc>
                <a:spcPts val="2439"/>
              </a:lnSpc>
              <a:buNone/>
            </a:pPr>
            <a:r>
              <a:rPr lang="en-US" sz="1626" dirty="0">
                <a:solidFill>
                  <a:srgbClr val="CFCBBF"/>
                </a:solidFill>
                <a:latin typeface="Raleway" pitchFamily="34" charset="0"/>
                <a:ea typeface="Raleway" pitchFamily="34" charset="-122"/>
                <a:cs typeface="Raleway" pitchFamily="34" charset="-120"/>
              </a:rPr>
              <a:t>Machines that recognize regular languages</a:t>
            </a:r>
            <a:endParaRPr lang="en-US" sz="1626" dirty="0"/>
          </a:p>
        </p:txBody>
      </p:sp>
      <p:sp>
        <p:nvSpPr>
          <p:cNvPr id="19" name="Text 13"/>
          <p:cNvSpPr/>
          <p:nvPr/>
        </p:nvSpPr>
        <p:spPr>
          <a:xfrm>
            <a:off x="2410420" y="6114455"/>
            <a:ext cx="9809559" cy="1549003"/>
          </a:xfrm>
          <a:prstGeom prst="rect">
            <a:avLst/>
          </a:prstGeom>
          <a:noFill/>
          <a:ln/>
        </p:spPr>
        <p:txBody>
          <a:bodyPr wrap="square" rtlCol="0" anchor="t"/>
          <a:lstStyle/>
          <a:p>
            <a:pPr indent="0" marL="0">
              <a:lnSpc>
                <a:spcPts val="2439"/>
              </a:lnSpc>
              <a:buNone/>
            </a:pPr>
            <a:r>
              <a:rPr lang="en-US" sz="1626" dirty="0">
                <a:solidFill>
                  <a:srgbClr val="CFCBBF"/>
                </a:solidFill>
                <a:latin typeface="Raleway" pitchFamily="34" charset="0"/>
                <a:ea typeface="Raleway" pitchFamily="34" charset="-122"/>
                <a:cs typeface="Raleway" pitchFamily="34" charset="-120"/>
              </a:rPr>
              <a:t>Regular languages are a fundamental class of formal languages that can be recognized by finite state automata (FSAs). FSAs are simple computational models that process input strings one symbol at a time, transitioning between different internal states. Regular expressions provide a concise way to define regular languages, making them a powerful tool for tasks like text processing and pattern matching.</a:t>
            </a:r>
            <a:endParaRPr lang="en-US" sz="1626" dirty="0"/>
          </a:p>
        </p:txBody>
      </p:sp>
      <p:pic>
        <p:nvPicPr>
          <p:cNvPr id="20"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3099673" y="489228"/>
            <a:ext cx="8431054" cy="1109186"/>
          </a:xfrm>
          <a:prstGeom prst="rect">
            <a:avLst/>
          </a:prstGeom>
          <a:noFill/>
          <a:ln/>
        </p:spPr>
        <p:txBody>
          <a:bodyPr wrap="square" rtlCol="0" anchor="t"/>
          <a:lstStyle/>
          <a:p>
            <a:pPr indent="0" marL="0">
              <a:lnSpc>
                <a:spcPts val="4368"/>
              </a:lnSpc>
              <a:buNone/>
            </a:pPr>
            <a:r>
              <a:rPr lang="en-US" sz="3494" dirty="0">
                <a:solidFill>
                  <a:srgbClr val="AE8625"/>
                </a:solidFill>
                <a:latin typeface="Prata" pitchFamily="34" charset="0"/>
                <a:ea typeface="Prata" pitchFamily="34" charset="-122"/>
                <a:cs typeface="Prata" pitchFamily="34" charset="-120"/>
              </a:rPr>
              <a:t>Context-free languages and pushdown automata</a:t>
            </a:r>
            <a:endParaRPr lang="en-US" sz="3494" dirty="0"/>
          </a:p>
        </p:txBody>
      </p:sp>
      <p:sp>
        <p:nvSpPr>
          <p:cNvPr id="5" name="Shape 2"/>
          <p:cNvSpPr/>
          <p:nvPr/>
        </p:nvSpPr>
        <p:spPr>
          <a:xfrm>
            <a:off x="3099673" y="1953339"/>
            <a:ext cx="1405176" cy="1270873"/>
          </a:xfrm>
          <a:prstGeom prst="roundRect">
            <a:avLst>
              <a:gd name="adj" fmla="val 4190"/>
            </a:avLst>
          </a:prstGeom>
          <a:solidFill>
            <a:srgbClr val="2D3033"/>
          </a:solidFill>
          <a:ln/>
        </p:spPr>
      </p:sp>
      <p:sp>
        <p:nvSpPr>
          <p:cNvPr id="6" name="Text 3"/>
          <p:cNvSpPr/>
          <p:nvPr/>
        </p:nvSpPr>
        <p:spPr>
          <a:xfrm>
            <a:off x="3277076" y="2422446"/>
            <a:ext cx="76557" cy="332661"/>
          </a:xfrm>
          <a:prstGeom prst="rect">
            <a:avLst/>
          </a:prstGeom>
          <a:noFill/>
          <a:ln/>
        </p:spPr>
        <p:txBody>
          <a:bodyPr wrap="none" rtlCol="0" anchor="t"/>
          <a:lstStyle/>
          <a:p>
            <a:pPr algn="ctr" indent="0" marL="0">
              <a:lnSpc>
                <a:spcPts val="2621"/>
              </a:lnSpc>
              <a:buNone/>
            </a:pPr>
            <a:r>
              <a:rPr lang="en-US" sz="1747" dirty="0">
                <a:solidFill>
                  <a:srgbClr val="AE8625"/>
                </a:solidFill>
                <a:latin typeface="Prata" pitchFamily="34" charset="0"/>
                <a:ea typeface="Prata" pitchFamily="34" charset="-122"/>
                <a:cs typeface="Prata" pitchFamily="34" charset="-120"/>
              </a:rPr>
              <a:t>1</a:t>
            </a:r>
            <a:endParaRPr lang="en-US" sz="1747" dirty="0"/>
          </a:p>
        </p:txBody>
      </p:sp>
      <p:sp>
        <p:nvSpPr>
          <p:cNvPr id="7" name="Text 4"/>
          <p:cNvSpPr/>
          <p:nvPr/>
        </p:nvSpPr>
        <p:spPr>
          <a:xfrm>
            <a:off x="4682252" y="2130743"/>
            <a:ext cx="2218611" cy="277178"/>
          </a:xfrm>
          <a:prstGeom prst="rect">
            <a:avLst/>
          </a:prstGeom>
          <a:noFill/>
          <a:ln/>
        </p:spPr>
        <p:txBody>
          <a:bodyPr wrap="none" rtlCol="0" anchor="t"/>
          <a:lstStyle/>
          <a:p>
            <a:pPr algn="l" indent="0" marL="0">
              <a:lnSpc>
                <a:spcPts val="2184"/>
              </a:lnSpc>
              <a:buNone/>
            </a:pPr>
            <a:r>
              <a:rPr lang="en-US" sz="1747" dirty="0">
                <a:solidFill>
                  <a:srgbClr val="AE8625"/>
                </a:solidFill>
                <a:latin typeface="Prata" pitchFamily="34" charset="0"/>
                <a:ea typeface="Prata" pitchFamily="34" charset="-122"/>
                <a:cs typeface="Prata" pitchFamily="34" charset="-120"/>
              </a:rPr>
              <a:t>Formal definitions</a:t>
            </a:r>
            <a:endParaRPr lang="en-US" sz="1747" dirty="0"/>
          </a:p>
        </p:txBody>
      </p:sp>
      <p:sp>
        <p:nvSpPr>
          <p:cNvPr id="8" name="Text 5"/>
          <p:cNvSpPr/>
          <p:nvPr/>
        </p:nvSpPr>
        <p:spPr>
          <a:xfrm>
            <a:off x="4682252" y="2514362"/>
            <a:ext cx="6671072" cy="532448"/>
          </a:xfrm>
          <a:prstGeom prst="rect">
            <a:avLst/>
          </a:prstGeom>
          <a:noFill/>
          <a:ln/>
        </p:spPr>
        <p:txBody>
          <a:bodyPr wrap="square" rtlCol="0" anchor="t"/>
          <a:lstStyle/>
          <a:p>
            <a:pPr algn="l" indent="0" marL="0">
              <a:lnSpc>
                <a:spcPts val="2096"/>
              </a:lnSpc>
              <a:buNone/>
            </a:pPr>
            <a:r>
              <a:rPr lang="en-US" sz="1398" dirty="0">
                <a:solidFill>
                  <a:srgbClr val="CFCBBF"/>
                </a:solidFill>
                <a:latin typeface="Raleway" pitchFamily="34" charset="0"/>
                <a:ea typeface="Raleway" pitchFamily="34" charset="-122"/>
                <a:cs typeface="Raleway" pitchFamily="34" charset="-120"/>
              </a:rPr>
              <a:t>Context-free grammars and context-free languages are defined using production rules and derivation trees.</a:t>
            </a:r>
            <a:endParaRPr lang="en-US" sz="1398" dirty="0"/>
          </a:p>
        </p:txBody>
      </p:sp>
      <p:sp>
        <p:nvSpPr>
          <p:cNvPr id="9" name="Shape 6"/>
          <p:cNvSpPr/>
          <p:nvPr/>
        </p:nvSpPr>
        <p:spPr>
          <a:xfrm>
            <a:off x="4593550" y="3215223"/>
            <a:ext cx="6848475" cy="11073"/>
          </a:xfrm>
          <a:prstGeom prst="rect">
            <a:avLst/>
          </a:prstGeom>
          <a:solidFill>
            <a:srgbClr val="D2AC47"/>
          </a:solidFill>
          <a:ln/>
        </p:spPr>
      </p:sp>
      <p:sp>
        <p:nvSpPr>
          <p:cNvPr id="10" name="Shape 7"/>
          <p:cNvSpPr/>
          <p:nvPr/>
        </p:nvSpPr>
        <p:spPr>
          <a:xfrm>
            <a:off x="3099673" y="3312914"/>
            <a:ext cx="2810351" cy="1270873"/>
          </a:xfrm>
          <a:prstGeom prst="roundRect">
            <a:avLst>
              <a:gd name="adj" fmla="val 4190"/>
            </a:avLst>
          </a:prstGeom>
          <a:solidFill>
            <a:srgbClr val="2D3033"/>
          </a:solidFill>
          <a:ln/>
        </p:spPr>
      </p:sp>
      <p:sp>
        <p:nvSpPr>
          <p:cNvPr id="11" name="Text 8"/>
          <p:cNvSpPr/>
          <p:nvPr/>
        </p:nvSpPr>
        <p:spPr>
          <a:xfrm>
            <a:off x="3277076" y="3782020"/>
            <a:ext cx="136088" cy="332661"/>
          </a:xfrm>
          <a:prstGeom prst="rect">
            <a:avLst/>
          </a:prstGeom>
          <a:noFill/>
          <a:ln/>
        </p:spPr>
        <p:txBody>
          <a:bodyPr wrap="none" rtlCol="0" anchor="t"/>
          <a:lstStyle/>
          <a:p>
            <a:pPr algn="ctr" indent="0" marL="0">
              <a:lnSpc>
                <a:spcPts val="2621"/>
              </a:lnSpc>
              <a:buNone/>
            </a:pPr>
            <a:r>
              <a:rPr lang="en-US" sz="1747" dirty="0">
                <a:solidFill>
                  <a:srgbClr val="AE8625"/>
                </a:solidFill>
                <a:latin typeface="Prata" pitchFamily="34" charset="0"/>
                <a:ea typeface="Prata" pitchFamily="34" charset="-122"/>
                <a:cs typeface="Prata" pitchFamily="34" charset="-120"/>
              </a:rPr>
              <a:t>2</a:t>
            </a:r>
            <a:endParaRPr lang="en-US" sz="1747" dirty="0"/>
          </a:p>
        </p:txBody>
      </p:sp>
      <p:sp>
        <p:nvSpPr>
          <p:cNvPr id="12" name="Text 9"/>
          <p:cNvSpPr/>
          <p:nvPr/>
        </p:nvSpPr>
        <p:spPr>
          <a:xfrm>
            <a:off x="6087428" y="3490317"/>
            <a:ext cx="2218611" cy="277178"/>
          </a:xfrm>
          <a:prstGeom prst="rect">
            <a:avLst/>
          </a:prstGeom>
          <a:noFill/>
          <a:ln/>
        </p:spPr>
        <p:txBody>
          <a:bodyPr wrap="none" rtlCol="0" anchor="t"/>
          <a:lstStyle/>
          <a:p>
            <a:pPr algn="l" indent="0" marL="0">
              <a:lnSpc>
                <a:spcPts val="2184"/>
              </a:lnSpc>
              <a:buNone/>
            </a:pPr>
            <a:r>
              <a:rPr lang="en-US" sz="1747" dirty="0">
                <a:solidFill>
                  <a:srgbClr val="AE8625"/>
                </a:solidFill>
                <a:latin typeface="Prata" pitchFamily="34" charset="0"/>
                <a:ea typeface="Prata" pitchFamily="34" charset="-122"/>
                <a:cs typeface="Prata" pitchFamily="34" charset="-120"/>
              </a:rPr>
              <a:t>Pushdown automata</a:t>
            </a:r>
            <a:endParaRPr lang="en-US" sz="1747" dirty="0"/>
          </a:p>
        </p:txBody>
      </p:sp>
      <p:sp>
        <p:nvSpPr>
          <p:cNvPr id="13" name="Text 10"/>
          <p:cNvSpPr/>
          <p:nvPr/>
        </p:nvSpPr>
        <p:spPr>
          <a:xfrm>
            <a:off x="6087428" y="3873937"/>
            <a:ext cx="5265896" cy="532448"/>
          </a:xfrm>
          <a:prstGeom prst="rect">
            <a:avLst/>
          </a:prstGeom>
          <a:noFill/>
          <a:ln/>
        </p:spPr>
        <p:txBody>
          <a:bodyPr wrap="square" rtlCol="0" anchor="t"/>
          <a:lstStyle/>
          <a:p>
            <a:pPr algn="l" indent="0" marL="0">
              <a:lnSpc>
                <a:spcPts val="2096"/>
              </a:lnSpc>
              <a:buNone/>
            </a:pPr>
            <a:r>
              <a:rPr lang="en-US" sz="1398" dirty="0">
                <a:solidFill>
                  <a:srgbClr val="CFCBBF"/>
                </a:solidFill>
                <a:latin typeface="Raleway" pitchFamily="34" charset="0"/>
                <a:ea typeface="Raleway" pitchFamily="34" charset="-122"/>
                <a:cs typeface="Raleway" pitchFamily="34" charset="-120"/>
              </a:rPr>
              <a:t>Pushdown automata are a type of finite state machine with a stack, able to recognize context-free languages.</a:t>
            </a:r>
            <a:endParaRPr lang="en-US" sz="1398" dirty="0"/>
          </a:p>
        </p:txBody>
      </p:sp>
      <p:sp>
        <p:nvSpPr>
          <p:cNvPr id="14" name="Shape 11"/>
          <p:cNvSpPr/>
          <p:nvPr/>
        </p:nvSpPr>
        <p:spPr>
          <a:xfrm>
            <a:off x="5998726" y="4574798"/>
            <a:ext cx="5443299" cy="11073"/>
          </a:xfrm>
          <a:prstGeom prst="rect">
            <a:avLst/>
          </a:prstGeom>
          <a:solidFill>
            <a:srgbClr val="D2AC47"/>
          </a:solidFill>
          <a:ln/>
        </p:spPr>
      </p:sp>
      <p:sp>
        <p:nvSpPr>
          <p:cNvPr id="15" name="Shape 12"/>
          <p:cNvSpPr/>
          <p:nvPr/>
        </p:nvSpPr>
        <p:spPr>
          <a:xfrm>
            <a:off x="3099673" y="4672489"/>
            <a:ext cx="4215527" cy="1803321"/>
          </a:xfrm>
          <a:prstGeom prst="roundRect">
            <a:avLst>
              <a:gd name="adj" fmla="val 2953"/>
            </a:avLst>
          </a:prstGeom>
          <a:solidFill>
            <a:srgbClr val="2D3033"/>
          </a:solidFill>
          <a:ln/>
        </p:spPr>
      </p:sp>
      <p:sp>
        <p:nvSpPr>
          <p:cNvPr id="16" name="Text 13"/>
          <p:cNvSpPr/>
          <p:nvPr/>
        </p:nvSpPr>
        <p:spPr>
          <a:xfrm>
            <a:off x="3277076" y="5407819"/>
            <a:ext cx="137636" cy="332661"/>
          </a:xfrm>
          <a:prstGeom prst="rect">
            <a:avLst/>
          </a:prstGeom>
          <a:noFill/>
          <a:ln/>
        </p:spPr>
        <p:txBody>
          <a:bodyPr wrap="none" rtlCol="0" anchor="t"/>
          <a:lstStyle/>
          <a:p>
            <a:pPr algn="ctr" indent="0" marL="0">
              <a:lnSpc>
                <a:spcPts val="2621"/>
              </a:lnSpc>
              <a:buNone/>
            </a:pPr>
            <a:r>
              <a:rPr lang="en-US" sz="1747" dirty="0">
                <a:solidFill>
                  <a:srgbClr val="AE8625"/>
                </a:solidFill>
                <a:latin typeface="Prata" pitchFamily="34" charset="0"/>
                <a:ea typeface="Prata" pitchFamily="34" charset="-122"/>
                <a:cs typeface="Prata" pitchFamily="34" charset="-120"/>
              </a:rPr>
              <a:t>3</a:t>
            </a:r>
            <a:endParaRPr lang="en-US" sz="1747" dirty="0"/>
          </a:p>
        </p:txBody>
      </p:sp>
      <p:sp>
        <p:nvSpPr>
          <p:cNvPr id="17" name="Text 14"/>
          <p:cNvSpPr/>
          <p:nvPr/>
        </p:nvSpPr>
        <p:spPr>
          <a:xfrm>
            <a:off x="7492603" y="4849892"/>
            <a:ext cx="2218611" cy="277178"/>
          </a:xfrm>
          <a:prstGeom prst="rect">
            <a:avLst/>
          </a:prstGeom>
          <a:noFill/>
          <a:ln/>
        </p:spPr>
        <p:txBody>
          <a:bodyPr wrap="none" rtlCol="0" anchor="t"/>
          <a:lstStyle/>
          <a:p>
            <a:pPr algn="l" indent="0" marL="0">
              <a:lnSpc>
                <a:spcPts val="2184"/>
              </a:lnSpc>
              <a:buNone/>
            </a:pPr>
            <a:r>
              <a:rPr lang="en-US" sz="1747" dirty="0">
                <a:solidFill>
                  <a:srgbClr val="AE8625"/>
                </a:solidFill>
                <a:latin typeface="Prata" pitchFamily="34" charset="0"/>
                <a:ea typeface="Prata" pitchFamily="34" charset="-122"/>
                <a:cs typeface="Prata" pitchFamily="34" charset="-120"/>
              </a:rPr>
              <a:t>Equivalence</a:t>
            </a:r>
            <a:endParaRPr lang="en-US" sz="1747" dirty="0"/>
          </a:p>
        </p:txBody>
      </p:sp>
      <p:sp>
        <p:nvSpPr>
          <p:cNvPr id="18" name="Text 15"/>
          <p:cNvSpPr/>
          <p:nvPr/>
        </p:nvSpPr>
        <p:spPr>
          <a:xfrm>
            <a:off x="7492603" y="5233511"/>
            <a:ext cx="3860721" cy="1064895"/>
          </a:xfrm>
          <a:prstGeom prst="rect">
            <a:avLst/>
          </a:prstGeom>
          <a:noFill/>
          <a:ln/>
        </p:spPr>
        <p:txBody>
          <a:bodyPr wrap="square" rtlCol="0" anchor="t"/>
          <a:lstStyle/>
          <a:p>
            <a:pPr algn="l" indent="0" marL="0">
              <a:lnSpc>
                <a:spcPts val="2096"/>
              </a:lnSpc>
              <a:buNone/>
            </a:pPr>
            <a:r>
              <a:rPr lang="en-US" sz="1398" dirty="0">
                <a:solidFill>
                  <a:srgbClr val="CFCBBF"/>
                </a:solidFill>
                <a:latin typeface="Raleway" pitchFamily="34" charset="0"/>
                <a:ea typeface="Raleway" pitchFamily="34" charset="-122"/>
                <a:cs typeface="Raleway" pitchFamily="34" charset="-120"/>
              </a:rPr>
              <a:t>Context-free languages and pushdown automata are equivalent in their expressive power - they can recognize the same set of languages.</a:t>
            </a:r>
            <a:endParaRPr lang="en-US" sz="1398" dirty="0"/>
          </a:p>
        </p:txBody>
      </p:sp>
      <p:sp>
        <p:nvSpPr>
          <p:cNvPr id="19" name="Text 16"/>
          <p:cNvSpPr/>
          <p:nvPr/>
        </p:nvSpPr>
        <p:spPr>
          <a:xfrm>
            <a:off x="3099673" y="6675477"/>
            <a:ext cx="8431054" cy="1064895"/>
          </a:xfrm>
          <a:prstGeom prst="rect">
            <a:avLst/>
          </a:prstGeom>
          <a:noFill/>
          <a:ln/>
        </p:spPr>
        <p:txBody>
          <a:bodyPr wrap="square" rtlCol="0" anchor="t"/>
          <a:lstStyle/>
          <a:p>
            <a:pPr indent="0" marL="0">
              <a:lnSpc>
                <a:spcPts val="2096"/>
              </a:lnSpc>
              <a:buNone/>
            </a:pPr>
            <a:r>
              <a:rPr lang="en-US" sz="1398" dirty="0">
                <a:solidFill>
                  <a:srgbClr val="CFCBBF"/>
                </a:solidFill>
                <a:latin typeface="Raleway" pitchFamily="34" charset="0"/>
                <a:ea typeface="Raleway" pitchFamily="34" charset="-122"/>
                <a:cs typeface="Raleway" pitchFamily="34" charset="-120"/>
              </a:rPr>
              <a:t>Context-free languages are a important class of formal languages that go beyond regular languages in their expressiveness. They can be recognized by pushdown automata, a computational model that augments finite state machines with a stack data structure. The equivalence between context-free grammars and pushdown automata is a fundamental result in the theory of computation.</a:t>
            </a:r>
            <a:endParaRPr lang="en-US" sz="1398"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14630400" cy="2552819"/>
          </a:xfrm>
          <a:prstGeom prst="rect">
            <a:avLst/>
          </a:prstGeom>
        </p:spPr>
      </p:pic>
      <p:sp>
        <p:nvSpPr>
          <p:cNvPr id="5" name="Text 1"/>
          <p:cNvSpPr/>
          <p:nvPr/>
        </p:nvSpPr>
        <p:spPr>
          <a:xfrm>
            <a:off x="2464594" y="3115747"/>
            <a:ext cx="8832413" cy="638175"/>
          </a:xfrm>
          <a:prstGeom prst="rect">
            <a:avLst/>
          </a:prstGeom>
          <a:noFill/>
          <a:ln/>
        </p:spPr>
        <p:txBody>
          <a:bodyPr wrap="none" rtlCol="0" anchor="t"/>
          <a:lstStyle/>
          <a:p>
            <a:pPr indent="0" marL="0">
              <a:lnSpc>
                <a:spcPts val="5025"/>
              </a:lnSpc>
              <a:buNone/>
            </a:pPr>
            <a:r>
              <a:rPr lang="en-US" sz="4020" dirty="0">
                <a:solidFill>
                  <a:srgbClr val="AE8625"/>
                </a:solidFill>
                <a:latin typeface="Prata" pitchFamily="34" charset="0"/>
                <a:ea typeface="Prata" pitchFamily="34" charset="-122"/>
                <a:cs typeface="Prata" pitchFamily="34" charset="-120"/>
              </a:rPr>
              <a:t>Turing Machines and Computability</a:t>
            </a:r>
            <a:endParaRPr lang="en-US" sz="4020" dirty="0"/>
          </a:p>
        </p:txBody>
      </p:sp>
      <p:pic>
        <p:nvPicPr>
          <p:cNvPr id="6" name="Image 2" descr="preencoded.png">    </p:cNvPr>
          <p:cNvPicPr>
            <a:picLocks noChangeAspect="1"/>
          </p:cNvPicPr>
          <p:nvPr/>
        </p:nvPicPr>
        <p:blipFill>
          <a:blip r:embed="rId3"/>
          <a:stretch>
            <a:fillRect/>
          </a:stretch>
        </p:blipFill>
        <p:spPr>
          <a:xfrm>
            <a:off x="2464594" y="4060269"/>
            <a:ext cx="3233618" cy="816888"/>
          </a:xfrm>
          <a:prstGeom prst="rect">
            <a:avLst/>
          </a:prstGeom>
        </p:spPr>
      </p:pic>
      <p:sp>
        <p:nvSpPr>
          <p:cNvPr id="7" name="Text 2"/>
          <p:cNvSpPr/>
          <p:nvPr/>
        </p:nvSpPr>
        <p:spPr>
          <a:xfrm>
            <a:off x="2668786" y="5183505"/>
            <a:ext cx="2552819" cy="319088"/>
          </a:xfrm>
          <a:prstGeom prst="rect">
            <a:avLst/>
          </a:prstGeom>
          <a:noFill/>
          <a:ln/>
        </p:spPr>
        <p:txBody>
          <a:bodyPr wrap="none" rtlCol="0" anchor="t"/>
          <a:lstStyle/>
          <a:p>
            <a:pPr algn="l" indent="0" marL="0">
              <a:lnSpc>
                <a:spcPts val="2513"/>
              </a:lnSpc>
              <a:buNone/>
            </a:pPr>
            <a:r>
              <a:rPr lang="en-US" sz="2010" dirty="0">
                <a:solidFill>
                  <a:srgbClr val="AE8625"/>
                </a:solidFill>
                <a:latin typeface="Prata" pitchFamily="34" charset="0"/>
                <a:ea typeface="Prata" pitchFamily="34" charset="-122"/>
                <a:cs typeface="Prata" pitchFamily="34" charset="-120"/>
              </a:rPr>
              <a:t>Universal Machines</a:t>
            </a:r>
            <a:endParaRPr lang="en-US" sz="2010" dirty="0"/>
          </a:p>
        </p:txBody>
      </p:sp>
      <p:sp>
        <p:nvSpPr>
          <p:cNvPr id="8" name="Text 3"/>
          <p:cNvSpPr/>
          <p:nvPr/>
        </p:nvSpPr>
        <p:spPr>
          <a:xfrm>
            <a:off x="2668786" y="5625108"/>
            <a:ext cx="2825234" cy="1531144"/>
          </a:xfrm>
          <a:prstGeom prst="rect">
            <a:avLst/>
          </a:prstGeom>
          <a:noFill/>
          <a:ln/>
        </p:spPr>
        <p:txBody>
          <a:bodyPr wrap="square" rtlCol="0" anchor="t"/>
          <a:lstStyle/>
          <a:p>
            <a:pPr algn="l" indent="0" marL="0">
              <a:lnSpc>
                <a:spcPts val="2412"/>
              </a:lnSpc>
              <a:buNone/>
            </a:pPr>
            <a:r>
              <a:rPr lang="en-US" sz="1608" dirty="0">
                <a:solidFill>
                  <a:srgbClr val="CFCBBF"/>
                </a:solidFill>
                <a:latin typeface="Raleway" pitchFamily="34" charset="0"/>
                <a:ea typeface="Raleway" pitchFamily="34" charset="-122"/>
                <a:cs typeface="Raleway" pitchFamily="34" charset="-120"/>
              </a:rPr>
              <a:t>Turing machines are universal computational devices that can simulate any algorithm or computer program given an appropriate description.</a:t>
            </a:r>
            <a:endParaRPr lang="en-US" sz="1608" dirty="0"/>
          </a:p>
        </p:txBody>
      </p:sp>
      <p:pic>
        <p:nvPicPr>
          <p:cNvPr id="9" name="Image 3" descr="preencoded.png">    </p:cNvPr>
          <p:cNvPicPr>
            <a:picLocks noChangeAspect="1"/>
          </p:cNvPicPr>
          <p:nvPr/>
        </p:nvPicPr>
        <p:blipFill>
          <a:blip r:embed="rId4"/>
          <a:stretch>
            <a:fillRect/>
          </a:stretch>
        </p:blipFill>
        <p:spPr>
          <a:xfrm>
            <a:off x="5698212" y="4060269"/>
            <a:ext cx="3233737" cy="816888"/>
          </a:xfrm>
          <a:prstGeom prst="rect">
            <a:avLst/>
          </a:prstGeom>
        </p:spPr>
      </p:pic>
      <p:sp>
        <p:nvSpPr>
          <p:cNvPr id="10" name="Text 4"/>
          <p:cNvSpPr/>
          <p:nvPr/>
        </p:nvSpPr>
        <p:spPr>
          <a:xfrm>
            <a:off x="5902404" y="5183505"/>
            <a:ext cx="2698313" cy="319088"/>
          </a:xfrm>
          <a:prstGeom prst="rect">
            <a:avLst/>
          </a:prstGeom>
          <a:noFill/>
          <a:ln/>
        </p:spPr>
        <p:txBody>
          <a:bodyPr wrap="none" rtlCol="0" anchor="t"/>
          <a:lstStyle/>
          <a:p>
            <a:pPr algn="l" indent="0" marL="0">
              <a:lnSpc>
                <a:spcPts val="2513"/>
              </a:lnSpc>
              <a:buNone/>
            </a:pPr>
            <a:r>
              <a:rPr lang="en-US" sz="2010" dirty="0">
                <a:solidFill>
                  <a:srgbClr val="AE8625"/>
                </a:solidFill>
                <a:latin typeface="Prata" pitchFamily="34" charset="0"/>
                <a:ea typeface="Prata" pitchFamily="34" charset="-122"/>
                <a:cs typeface="Prata" pitchFamily="34" charset="-120"/>
              </a:rPr>
              <a:t>Computability Theory</a:t>
            </a:r>
            <a:endParaRPr lang="en-US" sz="2010" dirty="0"/>
          </a:p>
        </p:txBody>
      </p:sp>
      <p:sp>
        <p:nvSpPr>
          <p:cNvPr id="11" name="Text 5"/>
          <p:cNvSpPr/>
          <p:nvPr/>
        </p:nvSpPr>
        <p:spPr>
          <a:xfrm>
            <a:off x="5902404" y="5625108"/>
            <a:ext cx="2825353" cy="1837373"/>
          </a:xfrm>
          <a:prstGeom prst="rect">
            <a:avLst/>
          </a:prstGeom>
          <a:noFill/>
          <a:ln/>
        </p:spPr>
        <p:txBody>
          <a:bodyPr wrap="square" rtlCol="0" anchor="t"/>
          <a:lstStyle/>
          <a:p>
            <a:pPr algn="l" indent="0" marL="0">
              <a:lnSpc>
                <a:spcPts val="2412"/>
              </a:lnSpc>
              <a:buNone/>
            </a:pPr>
            <a:r>
              <a:rPr lang="en-US" sz="1608" dirty="0">
                <a:solidFill>
                  <a:srgbClr val="CFCBBF"/>
                </a:solidFill>
                <a:latin typeface="Raleway" pitchFamily="34" charset="0"/>
                <a:ea typeface="Raleway" pitchFamily="34" charset="-122"/>
                <a:cs typeface="Raleway" pitchFamily="34" charset="-120"/>
              </a:rPr>
              <a:t>Turing machines provide a formal model for studying the limits of what can be computed. They form the foundation of computability theory.</a:t>
            </a:r>
            <a:endParaRPr lang="en-US" sz="1608" dirty="0"/>
          </a:p>
        </p:txBody>
      </p:sp>
      <p:pic>
        <p:nvPicPr>
          <p:cNvPr id="12" name="Image 4" descr="preencoded.png">    </p:cNvPr>
          <p:cNvPicPr>
            <a:picLocks noChangeAspect="1"/>
          </p:cNvPicPr>
          <p:nvPr/>
        </p:nvPicPr>
        <p:blipFill>
          <a:blip r:embed="rId5"/>
          <a:stretch>
            <a:fillRect/>
          </a:stretch>
        </p:blipFill>
        <p:spPr>
          <a:xfrm>
            <a:off x="8931950" y="4060269"/>
            <a:ext cx="3233737" cy="816888"/>
          </a:xfrm>
          <a:prstGeom prst="rect">
            <a:avLst/>
          </a:prstGeom>
        </p:spPr>
      </p:pic>
      <p:sp>
        <p:nvSpPr>
          <p:cNvPr id="13" name="Text 6"/>
          <p:cNvSpPr/>
          <p:nvPr/>
        </p:nvSpPr>
        <p:spPr>
          <a:xfrm>
            <a:off x="9136142" y="5183505"/>
            <a:ext cx="2552819" cy="319088"/>
          </a:xfrm>
          <a:prstGeom prst="rect">
            <a:avLst/>
          </a:prstGeom>
          <a:noFill/>
          <a:ln/>
        </p:spPr>
        <p:txBody>
          <a:bodyPr wrap="none" rtlCol="0" anchor="t"/>
          <a:lstStyle/>
          <a:p>
            <a:pPr algn="l" indent="0" marL="0">
              <a:lnSpc>
                <a:spcPts val="2513"/>
              </a:lnSpc>
              <a:buNone/>
            </a:pPr>
            <a:r>
              <a:rPr lang="en-US" sz="2010" dirty="0">
                <a:solidFill>
                  <a:srgbClr val="AE8625"/>
                </a:solidFill>
                <a:latin typeface="Prata" pitchFamily="34" charset="0"/>
                <a:ea typeface="Prata" pitchFamily="34" charset="-122"/>
                <a:cs typeface="Prata" pitchFamily="34" charset="-120"/>
              </a:rPr>
              <a:t>Problem Solving</a:t>
            </a:r>
            <a:endParaRPr lang="en-US" sz="2010" dirty="0"/>
          </a:p>
        </p:txBody>
      </p:sp>
      <p:sp>
        <p:nvSpPr>
          <p:cNvPr id="14" name="Text 7"/>
          <p:cNvSpPr/>
          <p:nvPr/>
        </p:nvSpPr>
        <p:spPr>
          <a:xfrm>
            <a:off x="9136142" y="5625108"/>
            <a:ext cx="2825353" cy="1531144"/>
          </a:xfrm>
          <a:prstGeom prst="rect">
            <a:avLst/>
          </a:prstGeom>
          <a:noFill/>
          <a:ln/>
        </p:spPr>
        <p:txBody>
          <a:bodyPr wrap="square" rtlCol="0" anchor="t"/>
          <a:lstStyle/>
          <a:p>
            <a:pPr algn="l" indent="0" marL="0">
              <a:lnSpc>
                <a:spcPts val="2412"/>
              </a:lnSpc>
              <a:buNone/>
            </a:pPr>
            <a:r>
              <a:rPr lang="en-US" sz="1608" dirty="0">
                <a:solidFill>
                  <a:srgbClr val="CFCBBF"/>
                </a:solidFill>
                <a:latin typeface="Raleway" pitchFamily="34" charset="0"/>
                <a:ea typeface="Raleway" pitchFamily="34" charset="-122"/>
                <a:cs typeface="Raleway" pitchFamily="34" charset="-120"/>
              </a:rPr>
              <a:t>Turing machines can be used to solve a wide range of computational problems, from simple arithmetic to complex decision problems.</a:t>
            </a:r>
            <a:endParaRPr lang="en-US" sz="1608"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10980420" y="0"/>
            <a:ext cx="3657600" cy="8231386"/>
          </a:xfrm>
          <a:prstGeom prst="rect">
            <a:avLst/>
          </a:prstGeom>
        </p:spPr>
      </p:pic>
      <p:sp>
        <p:nvSpPr>
          <p:cNvPr id="5" name="Text 1"/>
          <p:cNvSpPr/>
          <p:nvPr/>
        </p:nvSpPr>
        <p:spPr>
          <a:xfrm>
            <a:off x="809982" y="593884"/>
            <a:ext cx="8222456" cy="674846"/>
          </a:xfrm>
          <a:prstGeom prst="rect">
            <a:avLst/>
          </a:prstGeom>
          <a:noFill/>
          <a:ln/>
        </p:spPr>
        <p:txBody>
          <a:bodyPr wrap="none" rtlCol="0" anchor="t"/>
          <a:lstStyle/>
          <a:p>
            <a:pPr indent="0" marL="0">
              <a:lnSpc>
                <a:spcPts val="5315"/>
              </a:lnSpc>
              <a:buNone/>
            </a:pPr>
            <a:r>
              <a:rPr lang="en-US" sz="4252" dirty="0">
                <a:solidFill>
                  <a:srgbClr val="AE8625"/>
                </a:solidFill>
                <a:latin typeface="Prata" pitchFamily="34" charset="0"/>
                <a:ea typeface="Prata" pitchFamily="34" charset="-122"/>
                <a:cs typeface="Prata" pitchFamily="34" charset="-120"/>
              </a:rPr>
              <a:t>Decidability and Undecidability</a:t>
            </a:r>
            <a:endParaRPr lang="en-US" sz="4252" dirty="0"/>
          </a:p>
        </p:txBody>
      </p:sp>
      <p:sp>
        <p:nvSpPr>
          <p:cNvPr id="6" name="Shape 2"/>
          <p:cNvSpPr/>
          <p:nvPr/>
        </p:nvSpPr>
        <p:spPr>
          <a:xfrm>
            <a:off x="1120497" y="1592699"/>
            <a:ext cx="26908" cy="6044803"/>
          </a:xfrm>
          <a:prstGeom prst="rect">
            <a:avLst/>
          </a:prstGeom>
          <a:solidFill>
            <a:srgbClr val="D2AC47"/>
          </a:solidFill>
          <a:ln/>
        </p:spPr>
      </p:sp>
      <p:sp>
        <p:nvSpPr>
          <p:cNvPr id="7" name="Shape 3"/>
          <p:cNvSpPr/>
          <p:nvPr/>
        </p:nvSpPr>
        <p:spPr>
          <a:xfrm>
            <a:off x="1376898" y="2065020"/>
            <a:ext cx="755928" cy="26908"/>
          </a:xfrm>
          <a:prstGeom prst="rect">
            <a:avLst/>
          </a:prstGeom>
          <a:solidFill>
            <a:srgbClr val="D2AC47"/>
          </a:solidFill>
          <a:ln/>
        </p:spPr>
      </p:sp>
      <p:sp>
        <p:nvSpPr>
          <p:cNvPr id="8" name="Shape 4"/>
          <p:cNvSpPr/>
          <p:nvPr/>
        </p:nvSpPr>
        <p:spPr>
          <a:xfrm>
            <a:off x="891004" y="1835587"/>
            <a:ext cx="485894" cy="485894"/>
          </a:xfrm>
          <a:prstGeom prst="roundRect">
            <a:avLst>
              <a:gd name="adj" fmla="val 13336"/>
            </a:avLst>
          </a:prstGeom>
          <a:solidFill>
            <a:srgbClr val="2D3033"/>
          </a:solidFill>
          <a:ln/>
        </p:spPr>
      </p:sp>
      <p:sp>
        <p:nvSpPr>
          <p:cNvPr id="9" name="Text 5"/>
          <p:cNvSpPr/>
          <p:nvPr/>
        </p:nvSpPr>
        <p:spPr>
          <a:xfrm>
            <a:off x="1078051" y="1876068"/>
            <a:ext cx="111800" cy="404932"/>
          </a:xfrm>
          <a:prstGeom prst="rect">
            <a:avLst/>
          </a:prstGeom>
          <a:noFill/>
          <a:ln/>
        </p:spPr>
        <p:txBody>
          <a:bodyPr wrap="none" rtlCol="0" anchor="t"/>
          <a:lstStyle/>
          <a:p>
            <a:pPr algn="ctr" indent="0" marL="0">
              <a:lnSpc>
                <a:spcPts val="3189"/>
              </a:lnSpc>
              <a:buNone/>
            </a:pPr>
            <a:r>
              <a:rPr lang="en-US" sz="2551" dirty="0">
                <a:solidFill>
                  <a:srgbClr val="AE8625"/>
                </a:solidFill>
                <a:latin typeface="Prata" pitchFamily="34" charset="0"/>
                <a:ea typeface="Prata" pitchFamily="34" charset="-122"/>
                <a:cs typeface="Prata" pitchFamily="34" charset="-120"/>
              </a:rPr>
              <a:t>1</a:t>
            </a:r>
            <a:endParaRPr lang="en-US" sz="2551" dirty="0"/>
          </a:p>
        </p:txBody>
      </p:sp>
      <p:sp>
        <p:nvSpPr>
          <p:cNvPr id="10" name="Text 6"/>
          <p:cNvSpPr/>
          <p:nvPr/>
        </p:nvSpPr>
        <p:spPr>
          <a:xfrm>
            <a:off x="2321838" y="1808678"/>
            <a:ext cx="2699980" cy="337542"/>
          </a:xfrm>
          <a:prstGeom prst="rect">
            <a:avLst/>
          </a:prstGeom>
          <a:noFill/>
          <a:ln/>
        </p:spPr>
        <p:txBody>
          <a:bodyPr wrap="none" rtlCol="0" anchor="t"/>
          <a:lstStyle/>
          <a:p>
            <a:pPr algn="l" indent="0" marL="0">
              <a:lnSpc>
                <a:spcPts val="2657"/>
              </a:lnSpc>
              <a:buNone/>
            </a:pPr>
            <a:r>
              <a:rPr lang="en-US" sz="2126" dirty="0">
                <a:solidFill>
                  <a:srgbClr val="AE8625"/>
                </a:solidFill>
                <a:latin typeface="Prata" pitchFamily="34" charset="0"/>
                <a:ea typeface="Prata" pitchFamily="34" charset="-122"/>
                <a:cs typeface="Prata" pitchFamily="34" charset="-120"/>
              </a:rPr>
              <a:t>Decidable Problems</a:t>
            </a:r>
            <a:endParaRPr lang="en-US" sz="2126" dirty="0"/>
          </a:p>
        </p:txBody>
      </p:sp>
      <p:sp>
        <p:nvSpPr>
          <p:cNvPr id="11" name="Text 7"/>
          <p:cNvSpPr/>
          <p:nvPr/>
        </p:nvSpPr>
        <p:spPr>
          <a:xfrm>
            <a:off x="2321838" y="2275761"/>
            <a:ext cx="7840980" cy="971907"/>
          </a:xfrm>
          <a:prstGeom prst="rect">
            <a:avLst/>
          </a:prstGeom>
          <a:noFill/>
          <a:ln/>
        </p:spPr>
        <p:txBody>
          <a:bodyPr wrap="square" rtlCol="0" anchor="t"/>
          <a:lstStyle/>
          <a:p>
            <a:pPr algn="l" indent="0" marL="0">
              <a:lnSpc>
                <a:spcPts val="2551"/>
              </a:lnSpc>
              <a:buNone/>
            </a:pPr>
            <a:r>
              <a:rPr lang="en-US" sz="1701" dirty="0">
                <a:solidFill>
                  <a:srgbClr val="CFCBBF"/>
                </a:solidFill>
                <a:latin typeface="Raleway" pitchFamily="34" charset="0"/>
                <a:ea typeface="Raleway" pitchFamily="34" charset="-122"/>
                <a:cs typeface="Raleway" pitchFamily="34" charset="-120"/>
              </a:rPr>
              <a:t>Problems for which there exists an algorithm that can determine the answer in a finite amount of time are considered decidable. These can be solved by Turing machines or other computational models.</a:t>
            </a:r>
            <a:endParaRPr lang="en-US" sz="1701" dirty="0"/>
          </a:p>
        </p:txBody>
      </p:sp>
      <p:sp>
        <p:nvSpPr>
          <p:cNvPr id="12" name="Shape 8"/>
          <p:cNvSpPr/>
          <p:nvPr/>
        </p:nvSpPr>
        <p:spPr>
          <a:xfrm>
            <a:off x="1376898" y="4151947"/>
            <a:ext cx="755928" cy="26908"/>
          </a:xfrm>
          <a:prstGeom prst="rect">
            <a:avLst/>
          </a:prstGeom>
          <a:solidFill>
            <a:srgbClr val="D2AC47"/>
          </a:solidFill>
          <a:ln/>
        </p:spPr>
      </p:sp>
      <p:sp>
        <p:nvSpPr>
          <p:cNvPr id="13" name="Shape 9"/>
          <p:cNvSpPr/>
          <p:nvPr/>
        </p:nvSpPr>
        <p:spPr>
          <a:xfrm>
            <a:off x="891004" y="3922514"/>
            <a:ext cx="485894" cy="485894"/>
          </a:xfrm>
          <a:prstGeom prst="roundRect">
            <a:avLst>
              <a:gd name="adj" fmla="val 13336"/>
            </a:avLst>
          </a:prstGeom>
          <a:solidFill>
            <a:srgbClr val="2D3033"/>
          </a:solidFill>
          <a:ln/>
        </p:spPr>
      </p:sp>
      <p:sp>
        <p:nvSpPr>
          <p:cNvPr id="14" name="Text 10"/>
          <p:cNvSpPr/>
          <p:nvPr/>
        </p:nvSpPr>
        <p:spPr>
          <a:xfrm>
            <a:off x="1034594" y="3962995"/>
            <a:ext cx="198596" cy="404932"/>
          </a:xfrm>
          <a:prstGeom prst="rect">
            <a:avLst/>
          </a:prstGeom>
          <a:noFill/>
          <a:ln/>
        </p:spPr>
        <p:txBody>
          <a:bodyPr wrap="none" rtlCol="0" anchor="t"/>
          <a:lstStyle/>
          <a:p>
            <a:pPr algn="ctr" indent="0" marL="0">
              <a:lnSpc>
                <a:spcPts val="3189"/>
              </a:lnSpc>
              <a:buNone/>
            </a:pPr>
            <a:r>
              <a:rPr lang="en-US" sz="2551" dirty="0">
                <a:solidFill>
                  <a:srgbClr val="AE8625"/>
                </a:solidFill>
                <a:latin typeface="Prata" pitchFamily="34" charset="0"/>
                <a:ea typeface="Prata" pitchFamily="34" charset="-122"/>
                <a:cs typeface="Prata" pitchFamily="34" charset="-120"/>
              </a:rPr>
              <a:t>2</a:t>
            </a:r>
            <a:endParaRPr lang="en-US" sz="2551" dirty="0"/>
          </a:p>
        </p:txBody>
      </p:sp>
      <p:sp>
        <p:nvSpPr>
          <p:cNvPr id="15" name="Text 11"/>
          <p:cNvSpPr/>
          <p:nvPr/>
        </p:nvSpPr>
        <p:spPr>
          <a:xfrm>
            <a:off x="2321838" y="3895606"/>
            <a:ext cx="2976920" cy="337542"/>
          </a:xfrm>
          <a:prstGeom prst="rect">
            <a:avLst/>
          </a:prstGeom>
          <a:noFill/>
          <a:ln/>
        </p:spPr>
        <p:txBody>
          <a:bodyPr wrap="none" rtlCol="0" anchor="t"/>
          <a:lstStyle/>
          <a:p>
            <a:pPr algn="l" indent="0" marL="0">
              <a:lnSpc>
                <a:spcPts val="2657"/>
              </a:lnSpc>
              <a:buNone/>
            </a:pPr>
            <a:r>
              <a:rPr lang="en-US" sz="2126" dirty="0">
                <a:solidFill>
                  <a:srgbClr val="AE8625"/>
                </a:solidFill>
                <a:latin typeface="Prata" pitchFamily="34" charset="0"/>
                <a:ea typeface="Prata" pitchFamily="34" charset="-122"/>
                <a:cs typeface="Prata" pitchFamily="34" charset="-120"/>
              </a:rPr>
              <a:t>Undecidable Problems</a:t>
            </a:r>
            <a:endParaRPr lang="en-US" sz="2126" dirty="0"/>
          </a:p>
        </p:txBody>
      </p:sp>
      <p:sp>
        <p:nvSpPr>
          <p:cNvPr id="16" name="Text 12"/>
          <p:cNvSpPr/>
          <p:nvPr/>
        </p:nvSpPr>
        <p:spPr>
          <a:xfrm>
            <a:off x="2321838" y="4362688"/>
            <a:ext cx="7840980" cy="971907"/>
          </a:xfrm>
          <a:prstGeom prst="rect">
            <a:avLst/>
          </a:prstGeom>
          <a:noFill/>
          <a:ln/>
        </p:spPr>
        <p:txBody>
          <a:bodyPr wrap="square" rtlCol="0" anchor="t"/>
          <a:lstStyle/>
          <a:p>
            <a:pPr algn="l" indent="0" marL="0">
              <a:lnSpc>
                <a:spcPts val="2551"/>
              </a:lnSpc>
              <a:buNone/>
            </a:pPr>
            <a:r>
              <a:rPr lang="en-US" sz="1701" dirty="0">
                <a:solidFill>
                  <a:srgbClr val="CFCBBF"/>
                </a:solidFill>
                <a:latin typeface="Raleway" pitchFamily="34" charset="0"/>
                <a:ea typeface="Raleway" pitchFamily="34" charset="-122"/>
                <a:cs typeface="Raleway" pitchFamily="34" charset="-120"/>
              </a:rPr>
              <a:t>Problems that have no effective computational procedure to solve them in a finite number of steps are undecidable. The classic example is the Halting Problem for Turing machines.</a:t>
            </a:r>
            <a:endParaRPr lang="en-US" sz="1701" dirty="0"/>
          </a:p>
        </p:txBody>
      </p:sp>
      <p:sp>
        <p:nvSpPr>
          <p:cNvPr id="17" name="Shape 13"/>
          <p:cNvSpPr/>
          <p:nvPr/>
        </p:nvSpPr>
        <p:spPr>
          <a:xfrm>
            <a:off x="1376898" y="6238875"/>
            <a:ext cx="755928" cy="26908"/>
          </a:xfrm>
          <a:prstGeom prst="rect">
            <a:avLst/>
          </a:prstGeom>
          <a:solidFill>
            <a:srgbClr val="D2AC47"/>
          </a:solidFill>
          <a:ln/>
        </p:spPr>
      </p:sp>
      <p:sp>
        <p:nvSpPr>
          <p:cNvPr id="18" name="Shape 14"/>
          <p:cNvSpPr/>
          <p:nvPr/>
        </p:nvSpPr>
        <p:spPr>
          <a:xfrm>
            <a:off x="891004" y="6009442"/>
            <a:ext cx="485894" cy="485894"/>
          </a:xfrm>
          <a:prstGeom prst="roundRect">
            <a:avLst>
              <a:gd name="adj" fmla="val 13336"/>
            </a:avLst>
          </a:prstGeom>
          <a:solidFill>
            <a:srgbClr val="2D3033"/>
          </a:solidFill>
          <a:ln/>
        </p:spPr>
      </p:sp>
      <p:sp>
        <p:nvSpPr>
          <p:cNvPr id="19" name="Text 15"/>
          <p:cNvSpPr/>
          <p:nvPr/>
        </p:nvSpPr>
        <p:spPr>
          <a:xfrm>
            <a:off x="1033522" y="6049923"/>
            <a:ext cx="200858" cy="404932"/>
          </a:xfrm>
          <a:prstGeom prst="rect">
            <a:avLst/>
          </a:prstGeom>
          <a:noFill/>
          <a:ln/>
        </p:spPr>
        <p:txBody>
          <a:bodyPr wrap="none" rtlCol="0" anchor="t"/>
          <a:lstStyle/>
          <a:p>
            <a:pPr algn="ctr" indent="0" marL="0">
              <a:lnSpc>
                <a:spcPts val="3189"/>
              </a:lnSpc>
              <a:buNone/>
            </a:pPr>
            <a:r>
              <a:rPr lang="en-US" sz="2551" dirty="0">
                <a:solidFill>
                  <a:srgbClr val="AE8625"/>
                </a:solidFill>
                <a:latin typeface="Prata" pitchFamily="34" charset="0"/>
                <a:ea typeface="Prata" pitchFamily="34" charset="-122"/>
                <a:cs typeface="Prata" pitchFamily="34" charset="-120"/>
              </a:rPr>
              <a:t>3</a:t>
            </a:r>
            <a:endParaRPr lang="en-US" sz="2551" dirty="0"/>
          </a:p>
        </p:txBody>
      </p:sp>
      <p:sp>
        <p:nvSpPr>
          <p:cNvPr id="20" name="Text 16"/>
          <p:cNvSpPr/>
          <p:nvPr/>
        </p:nvSpPr>
        <p:spPr>
          <a:xfrm>
            <a:off x="2321838" y="5982533"/>
            <a:ext cx="2907625" cy="337542"/>
          </a:xfrm>
          <a:prstGeom prst="rect">
            <a:avLst/>
          </a:prstGeom>
          <a:noFill/>
          <a:ln/>
        </p:spPr>
        <p:txBody>
          <a:bodyPr wrap="none" rtlCol="0" anchor="t"/>
          <a:lstStyle/>
          <a:p>
            <a:pPr algn="l" indent="0" marL="0">
              <a:lnSpc>
                <a:spcPts val="2657"/>
              </a:lnSpc>
              <a:buNone/>
            </a:pPr>
            <a:r>
              <a:rPr lang="en-US" sz="2126" dirty="0">
                <a:solidFill>
                  <a:srgbClr val="AE8625"/>
                </a:solidFill>
                <a:latin typeface="Prata" pitchFamily="34" charset="0"/>
                <a:ea typeface="Prata" pitchFamily="34" charset="-122"/>
                <a:cs typeface="Prata" pitchFamily="34" charset="-120"/>
              </a:rPr>
              <a:t>Limits of Computation</a:t>
            </a:r>
            <a:endParaRPr lang="en-US" sz="2126" dirty="0"/>
          </a:p>
        </p:txBody>
      </p:sp>
      <p:sp>
        <p:nvSpPr>
          <p:cNvPr id="21" name="Text 17"/>
          <p:cNvSpPr/>
          <p:nvPr/>
        </p:nvSpPr>
        <p:spPr>
          <a:xfrm>
            <a:off x="2321838" y="6449616"/>
            <a:ext cx="7840980" cy="971907"/>
          </a:xfrm>
          <a:prstGeom prst="rect">
            <a:avLst/>
          </a:prstGeom>
          <a:noFill/>
          <a:ln/>
        </p:spPr>
        <p:txBody>
          <a:bodyPr wrap="square" rtlCol="0" anchor="t"/>
          <a:lstStyle/>
          <a:p>
            <a:pPr algn="l" indent="0" marL="0">
              <a:lnSpc>
                <a:spcPts val="2551"/>
              </a:lnSpc>
              <a:buNone/>
            </a:pPr>
            <a:r>
              <a:rPr lang="en-US" sz="1701" dirty="0">
                <a:solidFill>
                  <a:srgbClr val="CFCBBF"/>
                </a:solidFill>
                <a:latin typeface="Raleway" pitchFamily="34" charset="0"/>
                <a:ea typeface="Raleway" pitchFamily="34" charset="-122"/>
                <a:cs typeface="Raleway" pitchFamily="34" charset="-120"/>
              </a:rPr>
              <a:t>Undecidable problems demonstrate the fundamental limits of what can be computed, even with unbounded time and memory. This has deep implications for the theory of computation.</a:t>
            </a:r>
            <a:endParaRPr lang="en-US" sz="170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1B1C1D"/>
          </a:solidFill>
          <a:ln/>
        </p:spPr>
      </p:sp>
      <p:sp>
        <p:nvSpPr>
          <p:cNvPr id="4" name="Text 1"/>
          <p:cNvSpPr/>
          <p:nvPr/>
        </p:nvSpPr>
        <p:spPr>
          <a:xfrm>
            <a:off x="2806184" y="522089"/>
            <a:ext cx="9018032" cy="1186339"/>
          </a:xfrm>
          <a:prstGeom prst="rect">
            <a:avLst/>
          </a:prstGeom>
          <a:noFill/>
          <a:ln/>
        </p:spPr>
        <p:txBody>
          <a:bodyPr wrap="square" rtlCol="0" anchor="t"/>
          <a:lstStyle/>
          <a:p>
            <a:pPr indent="0" marL="0">
              <a:lnSpc>
                <a:spcPts val="4672"/>
              </a:lnSpc>
              <a:buNone/>
            </a:pPr>
            <a:r>
              <a:rPr lang="en-US" sz="3737" dirty="0">
                <a:solidFill>
                  <a:srgbClr val="AE8625"/>
                </a:solidFill>
                <a:latin typeface="Prata" pitchFamily="34" charset="0"/>
                <a:ea typeface="Prata" pitchFamily="34" charset="-122"/>
                <a:cs typeface="Prata" pitchFamily="34" charset="-120"/>
              </a:rPr>
              <a:t>Complexity theory and language identification</a:t>
            </a:r>
            <a:endParaRPr lang="en-US" sz="3737" dirty="0"/>
          </a:p>
        </p:txBody>
      </p:sp>
      <p:sp>
        <p:nvSpPr>
          <p:cNvPr id="5" name="Shape 2"/>
          <p:cNvSpPr/>
          <p:nvPr/>
        </p:nvSpPr>
        <p:spPr>
          <a:xfrm>
            <a:off x="2806184" y="2088118"/>
            <a:ext cx="1502926" cy="1359575"/>
          </a:xfrm>
          <a:prstGeom prst="roundRect">
            <a:avLst>
              <a:gd name="adj" fmla="val 4189"/>
            </a:avLst>
          </a:prstGeom>
          <a:solidFill>
            <a:srgbClr val="2D3033"/>
          </a:solidFill>
          <a:ln/>
        </p:spPr>
      </p:sp>
      <p:sp>
        <p:nvSpPr>
          <p:cNvPr id="6" name="Text 3"/>
          <p:cNvSpPr/>
          <p:nvPr/>
        </p:nvSpPr>
        <p:spPr>
          <a:xfrm>
            <a:off x="2995970" y="2589967"/>
            <a:ext cx="81915" cy="355878"/>
          </a:xfrm>
          <a:prstGeom prst="rect">
            <a:avLst/>
          </a:prstGeom>
          <a:noFill/>
          <a:ln/>
        </p:spPr>
        <p:txBody>
          <a:bodyPr wrap="none" rtlCol="0" anchor="t"/>
          <a:lstStyle/>
          <a:p>
            <a:pPr algn="ctr" indent="0" marL="0">
              <a:lnSpc>
                <a:spcPts val="2803"/>
              </a:lnSpc>
              <a:buNone/>
            </a:pPr>
            <a:r>
              <a:rPr lang="en-US" sz="1869" dirty="0">
                <a:solidFill>
                  <a:srgbClr val="AE8625"/>
                </a:solidFill>
                <a:latin typeface="Prata" pitchFamily="34" charset="0"/>
                <a:ea typeface="Prata" pitchFamily="34" charset="-122"/>
                <a:cs typeface="Prata" pitchFamily="34" charset="-120"/>
              </a:rPr>
              <a:t>1</a:t>
            </a:r>
            <a:endParaRPr lang="en-US" sz="1869" dirty="0"/>
          </a:p>
        </p:txBody>
      </p:sp>
      <p:sp>
        <p:nvSpPr>
          <p:cNvPr id="7" name="Text 4"/>
          <p:cNvSpPr/>
          <p:nvPr/>
        </p:nvSpPr>
        <p:spPr>
          <a:xfrm>
            <a:off x="4498896" y="2277904"/>
            <a:ext cx="2373154" cy="296585"/>
          </a:xfrm>
          <a:prstGeom prst="rect">
            <a:avLst/>
          </a:prstGeom>
          <a:noFill/>
          <a:ln/>
        </p:spPr>
        <p:txBody>
          <a:bodyPr wrap="none" rtlCol="0" anchor="t"/>
          <a:lstStyle/>
          <a:p>
            <a:pPr algn="l" indent="0" marL="0">
              <a:lnSpc>
                <a:spcPts val="2336"/>
              </a:lnSpc>
              <a:buNone/>
            </a:pPr>
            <a:r>
              <a:rPr lang="en-US" sz="1869" dirty="0">
                <a:solidFill>
                  <a:srgbClr val="AE8625"/>
                </a:solidFill>
                <a:latin typeface="Prata" pitchFamily="34" charset="0"/>
                <a:ea typeface="Prata" pitchFamily="34" charset="-122"/>
                <a:cs typeface="Prata" pitchFamily="34" charset="-120"/>
              </a:rPr>
              <a:t>P vs NP</a:t>
            </a:r>
            <a:endParaRPr lang="en-US" sz="1869" dirty="0"/>
          </a:p>
        </p:txBody>
      </p:sp>
      <p:sp>
        <p:nvSpPr>
          <p:cNvPr id="8" name="Text 5"/>
          <p:cNvSpPr/>
          <p:nvPr/>
        </p:nvSpPr>
        <p:spPr>
          <a:xfrm>
            <a:off x="4498896" y="2688312"/>
            <a:ext cx="7135535" cy="569595"/>
          </a:xfrm>
          <a:prstGeom prst="rect">
            <a:avLst/>
          </a:prstGeom>
          <a:noFill/>
          <a:ln/>
        </p:spPr>
        <p:txBody>
          <a:bodyPr wrap="square" rtlCol="0" anchor="t"/>
          <a:lstStyle/>
          <a:p>
            <a:pPr algn="l" indent="0" marL="0">
              <a:lnSpc>
                <a:spcPts val="2242"/>
              </a:lnSpc>
              <a:buNone/>
            </a:pPr>
            <a:r>
              <a:rPr lang="en-US" sz="1495" dirty="0">
                <a:solidFill>
                  <a:srgbClr val="CFCBBF"/>
                </a:solidFill>
                <a:latin typeface="Raleway" pitchFamily="34" charset="0"/>
                <a:ea typeface="Raleway" pitchFamily="34" charset="-122"/>
                <a:cs typeface="Raleway" pitchFamily="34" charset="-120"/>
              </a:rPr>
              <a:t>The fundamental question of whether efficient algorithms exist for NP-complete problems</a:t>
            </a:r>
            <a:endParaRPr lang="en-US" sz="1495" dirty="0"/>
          </a:p>
        </p:txBody>
      </p:sp>
      <p:sp>
        <p:nvSpPr>
          <p:cNvPr id="9" name="Shape 6"/>
          <p:cNvSpPr/>
          <p:nvPr/>
        </p:nvSpPr>
        <p:spPr>
          <a:xfrm>
            <a:off x="4404003" y="3437543"/>
            <a:ext cx="7325320" cy="11847"/>
          </a:xfrm>
          <a:prstGeom prst="rect">
            <a:avLst/>
          </a:prstGeom>
          <a:solidFill>
            <a:srgbClr val="D2AC47"/>
          </a:solidFill>
          <a:ln/>
        </p:spPr>
      </p:sp>
      <p:sp>
        <p:nvSpPr>
          <p:cNvPr id="10" name="Shape 7"/>
          <p:cNvSpPr/>
          <p:nvPr/>
        </p:nvSpPr>
        <p:spPr>
          <a:xfrm>
            <a:off x="2806184" y="3542586"/>
            <a:ext cx="3005971" cy="1359575"/>
          </a:xfrm>
          <a:prstGeom prst="roundRect">
            <a:avLst>
              <a:gd name="adj" fmla="val 4189"/>
            </a:avLst>
          </a:prstGeom>
          <a:solidFill>
            <a:srgbClr val="2D3033"/>
          </a:solidFill>
          <a:ln/>
        </p:spPr>
      </p:sp>
      <p:sp>
        <p:nvSpPr>
          <p:cNvPr id="11" name="Text 8"/>
          <p:cNvSpPr/>
          <p:nvPr/>
        </p:nvSpPr>
        <p:spPr>
          <a:xfrm>
            <a:off x="2995970" y="4044434"/>
            <a:ext cx="145494" cy="355878"/>
          </a:xfrm>
          <a:prstGeom prst="rect">
            <a:avLst/>
          </a:prstGeom>
          <a:noFill/>
          <a:ln/>
        </p:spPr>
        <p:txBody>
          <a:bodyPr wrap="none" rtlCol="0" anchor="t"/>
          <a:lstStyle/>
          <a:p>
            <a:pPr algn="ctr" indent="0" marL="0">
              <a:lnSpc>
                <a:spcPts val="2803"/>
              </a:lnSpc>
              <a:buNone/>
            </a:pPr>
            <a:r>
              <a:rPr lang="en-US" sz="1869" dirty="0">
                <a:solidFill>
                  <a:srgbClr val="AE8625"/>
                </a:solidFill>
                <a:latin typeface="Prata" pitchFamily="34" charset="0"/>
                <a:ea typeface="Prata" pitchFamily="34" charset="-122"/>
                <a:cs typeface="Prata" pitchFamily="34" charset="-120"/>
              </a:rPr>
              <a:t>2</a:t>
            </a:r>
            <a:endParaRPr lang="en-US" sz="1869" dirty="0"/>
          </a:p>
        </p:txBody>
      </p:sp>
      <p:sp>
        <p:nvSpPr>
          <p:cNvPr id="12" name="Text 9"/>
          <p:cNvSpPr/>
          <p:nvPr/>
        </p:nvSpPr>
        <p:spPr>
          <a:xfrm>
            <a:off x="6001941" y="3732371"/>
            <a:ext cx="2423279" cy="296585"/>
          </a:xfrm>
          <a:prstGeom prst="rect">
            <a:avLst/>
          </a:prstGeom>
          <a:noFill/>
          <a:ln/>
        </p:spPr>
        <p:txBody>
          <a:bodyPr wrap="none" rtlCol="0" anchor="t"/>
          <a:lstStyle/>
          <a:p>
            <a:pPr algn="l" indent="0" marL="0">
              <a:lnSpc>
                <a:spcPts val="2336"/>
              </a:lnSpc>
              <a:buNone/>
            </a:pPr>
            <a:r>
              <a:rPr lang="en-US" sz="1869" dirty="0">
                <a:solidFill>
                  <a:srgbClr val="AE8625"/>
                </a:solidFill>
                <a:latin typeface="Prata" pitchFamily="34" charset="0"/>
                <a:ea typeface="Prata" pitchFamily="34" charset="-122"/>
                <a:cs typeface="Prata" pitchFamily="34" charset="-120"/>
              </a:rPr>
              <a:t>Computability theory</a:t>
            </a:r>
            <a:endParaRPr lang="en-US" sz="1869" dirty="0"/>
          </a:p>
        </p:txBody>
      </p:sp>
      <p:sp>
        <p:nvSpPr>
          <p:cNvPr id="13" name="Text 10"/>
          <p:cNvSpPr/>
          <p:nvPr/>
        </p:nvSpPr>
        <p:spPr>
          <a:xfrm>
            <a:off x="6001941" y="4142780"/>
            <a:ext cx="5632490" cy="569595"/>
          </a:xfrm>
          <a:prstGeom prst="rect">
            <a:avLst/>
          </a:prstGeom>
          <a:noFill/>
          <a:ln/>
        </p:spPr>
        <p:txBody>
          <a:bodyPr wrap="square" rtlCol="0" anchor="t"/>
          <a:lstStyle/>
          <a:p>
            <a:pPr algn="l" indent="0" marL="0">
              <a:lnSpc>
                <a:spcPts val="2242"/>
              </a:lnSpc>
              <a:buNone/>
            </a:pPr>
            <a:r>
              <a:rPr lang="en-US" sz="1495" dirty="0">
                <a:solidFill>
                  <a:srgbClr val="CFCBBF"/>
                </a:solidFill>
                <a:latin typeface="Raleway" pitchFamily="34" charset="0"/>
                <a:ea typeface="Raleway" pitchFamily="34" charset="-122"/>
                <a:cs typeface="Raleway" pitchFamily="34" charset="-120"/>
              </a:rPr>
              <a:t>Exploring the limits of what can be computed by Turing machines</a:t>
            </a:r>
            <a:endParaRPr lang="en-US" sz="1495" dirty="0"/>
          </a:p>
        </p:txBody>
      </p:sp>
      <p:sp>
        <p:nvSpPr>
          <p:cNvPr id="14" name="Shape 11"/>
          <p:cNvSpPr/>
          <p:nvPr/>
        </p:nvSpPr>
        <p:spPr>
          <a:xfrm>
            <a:off x="5907048" y="4892010"/>
            <a:ext cx="5822275" cy="11847"/>
          </a:xfrm>
          <a:prstGeom prst="rect">
            <a:avLst/>
          </a:prstGeom>
          <a:solidFill>
            <a:srgbClr val="D2AC47"/>
          </a:solidFill>
          <a:ln/>
        </p:spPr>
      </p:sp>
      <p:sp>
        <p:nvSpPr>
          <p:cNvPr id="15" name="Shape 12"/>
          <p:cNvSpPr/>
          <p:nvPr/>
        </p:nvSpPr>
        <p:spPr>
          <a:xfrm>
            <a:off x="2806184" y="4997053"/>
            <a:ext cx="4509016" cy="1359575"/>
          </a:xfrm>
          <a:prstGeom prst="roundRect">
            <a:avLst>
              <a:gd name="adj" fmla="val 4189"/>
            </a:avLst>
          </a:prstGeom>
          <a:solidFill>
            <a:srgbClr val="2D3033"/>
          </a:solidFill>
          <a:ln/>
        </p:spPr>
      </p:sp>
      <p:sp>
        <p:nvSpPr>
          <p:cNvPr id="16" name="Text 13"/>
          <p:cNvSpPr/>
          <p:nvPr/>
        </p:nvSpPr>
        <p:spPr>
          <a:xfrm>
            <a:off x="2995970" y="5498902"/>
            <a:ext cx="147161" cy="355878"/>
          </a:xfrm>
          <a:prstGeom prst="rect">
            <a:avLst/>
          </a:prstGeom>
          <a:noFill/>
          <a:ln/>
        </p:spPr>
        <p:txBody>
          <a:bodyPr wrap="none" rtlCol="0" anchor="t"/>
          <a:lstStyle/>
          <a:p>
            <a:pPr algn="ctr" indent="0" marL="0">
              <a:lnSpc>
                <a:spcPts val="2803"/>
              </a:lnSpc>
              <a:buNone/>
            </a:pPr>
            <a:r>
              <a:rPr lang="en-US" sz="1869" dirty="0">
                <a:solidFill>
                  <a:srgbClr val="AE8625"/>
                </a:solidFill>
                <a:latin typeface="Prata" pitchFamily="34" charset="0"/>
                <a:ea typeface="Prata" pitchFamily="34" charset="-122"/>
                <a:cs typeface="Prata" pitchFamily="34" charset="-120"/>
              </a:rPr>
              <a:t>3</a:t>
            </a:r>
            <a:endParaRPr lang="en-US" sz="1869" dirty="0"/>
          </a:p>
        </p:txBody>
      </p:sp>
      <p:sp>
        <p:nvSpPr>
          <p:cNvPr id="17" name="Text 14"/>
          <p:cNvSpPr/>
          <p:nvPr/>
        </p:nvSpPr>
        <p:spPr>
          <a:xfrm>
            <a:off x="7504986" y="5186839"/>
            <a:ext cx="2373154" cy="296585"/>
          </a:xfrm>
          <a:prstGeom prst="rect">
            <a:avLst/>
          </a:prstGeom>
          <a:noFill/>
          <a:ln/>
        </p:spPr>
        <p:txBody>
          <a:bodyPr wrap="none" rtlCol="0" anchor="t"/>
          <a:lstStyle/>
          <a:p>
            <a:pPr algn="l" indent="0" marL="0">
              <a:lnSpc>
                <a:spcPts val="2336"/>
              </a:lnSpc>
              <a:buNone/>
            </a:pPr>
            <a:r>
              <a:rPr lang="en-US" sz="1869" dirty="0">
                <a:solidFill>
                  <a:srgbClr val="AE8625"/>
                </a:solidFill>
                <a:latin typeface="Prata" pitchFamily="34" charset="0"/>
                <a:ea typeface="Prata" pitchFamily="34" charset="-122"/>
                <a:cs typeface="Prata" pitchFamily="34" charset="-120"/>
              </a:rPr>
              <a:t>Inductive inference</a:t>
            </a:r>
            <a:endParaRPr lang="en-US" sz="1869" dirty="0"/>
          </a:p>
        </p:txBody>
      </p:sp>
      <p:sp>
        <p:nvSpPr>
          <p:cNvPr id="18" name="Text 15"/>
          <p:cNvSpPr/>
          <p:nvPr/>
        </p:nvSpPr>
        <p:spPr>
          <a:xfrm>
            <a:off x="7504986" y="5597247"/>
            <a:ext cx="4129445" cy="569595"/>
          </a:xfrm>
          <a:prstGeom prst="rect">
            <a:avLst/>
          </a:prstGeom>
          <a:noFill/>
          <a:ln/>
        </p:spPr>
        <p:txBody>
          <a:bodyPr wrap="square" rtlCol="0" anchor="t"/>
          <a:lstStyle/>
          <a:p>
            <a:pPr algn="l" indent="0" marL="0">
              <a:lnSpc>
                <a:spcPts val="2242"/>
              </a:lnSpc>
              <a:buNone/>
            </a:pPr>
            <a:r>
              <a:rPr lang="en-US" sz="1495" dirty="0">
                <a:solidFill>
                  <a:srgbClr val="CFCBBF"/>
                </a:solidFill>
                <a:latin typeface="Raleway" pitchFamily="34" charset="0"/>
                <a:ea typeface="Raleway" pitchFamily="34" charset="-122"/>
                <a:cs typeface="Raleway" pitchFamily="34" charset="-120"/>
              </a:rPr>
              <a:t>Algorithms for learning and identifying languages from sample inputs</a:t>
            </a:r>
            <a:endParaRPr lang="en-US" sz="1495" dirty="0"/>
          </a:p>
        </p:txBody>
      </p:sp>
      <p:sp>
        <p:nvSpPr>
          <p:cNvPr id="19" name="Text 16"/>
          <p:cNvSpPr/>
          <p:nvPr/>
        </p:nvSpPr>
        <p:spPr>
          <a:xfrm>
            <a:off x="2806184" y="6570107"/>
            <a:ext cx="9018032" cy="1139190"/>
          </a:xfrm>
          <a:prstGeom prst="rect">
            <a:avLst/>
          </a:prstGeom>
          <a:noFill/>
          <a:ln/>
        </p:spPr>
        <p:txBody>
          <a:bodyPr wrap="square" rtlCol="0" anchor="t"/>
          <a:lstStyle/>
          <a:p>
            <a:pPr indent="0" marL="0">
              <a:lnSpc>
                <a:spcPts val="2242"/>
              </a:lnSpc>
              <a:buNone/>
            </a:pPr>
            <a:r>
              <a:rPr lang="en-US" sz="1495" dirty="0">
                <a:solidFill>
                  <a:srgbClr val="CFCBBF"/>
                </a:solidFill>
                <a:latin typeface="Raleway" pitchFamily="34" charset="0"/>
                <a:ea typeface="Raleway" pitchFamily="34" charset="-122"/>
                <a:cs typeface="Raleway" pitchFamily="34" charset="-120"/>
              </a:rPr>
              <a:t>The field of language identification sits at the intersection of complexity theory and computability theory. Understanding the theoretical limits and capabilities of algorithms for language learning is crucial for developing efficient and robust language processing systems. This section will delve into the key concepts, challenges, and advancements in this interdisciplinary domain.</a:t>
            </a:r>
            <a:endParaRPr lang="en-US" sz="1495"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265396"/>
            <a:ext cx="10462617"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Applications of Language Identification</a:t>
            </a:r>
            <a:endParaRPr lang="en-US" sz="4374" dirty="0"/>
          </a:p>
        </p:txBody>
      </p:sp>
      <p:sp>
        <p:nvSpPr>
          <p:cNvPr id="5" name="Text 2"/>
          <p:cNvSpPr/>
          <p:nvPr/>
        </p:nvSpPr>
        <p:spPr>
          <a:xfrm>
            <a:off x="2037993" y="2515195"/>
            <a:ext cx="2232065" cy="694373"/>
          </a:xfrm>
          <a:prstGeom prst="rect">
            <a:avLst/>
          </a:prstGeom>
          <a:noFill/>
          <a:ln/>
        </p:spPr>
        <p:txBody>
          <a:bodyPr wrap="squar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Machine Translation</a:t>
            </a:r>
            <a:endParaRPr lang="en-US" sz="2187" dirty="0"/>
          </a:p>
        </p:txBody>
      </p:sp>
      <p:sp>
        <p:nvSpPr>
          <p:cNvPr id="6" name="Text 3"/>
          <p:cNvSpPr/>
          <p:nvPr/>
        </p:nvSpPr>
        <p:spPr>
          <a:xfrm>
            <a:off x="2037993" y="3431738"/>
            <a:ext cx="2232065" cy="2999303"/>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Language identification is crucial for accurate machine translation, allowing systems to detect the source language and apply the appropriate translation models.</a:t>
            </a:r>
            <a:endParaRPr lang="en-US" sz="1750" dirty="0"/>
          </a:p>
        </p:txBody>
      </p:sp>
      <p:sp>
        <p:nvSpPr>
          <p:cNvPr id="7" name="Text 4"/>
          <p:cNvSpPr/>
          <p:nvPr/>
        </p:nvSpPr>
        <p:spPr>
          <a:xfrm>
            <a:off x="4819650" y="2515195"/>
            <a:ext cx="2232065" cy="694373"/>
          </a:xfrm>
          <a:prstGeom prst="rect">
            <a:avLst/>
          </a:prstGeom>
          <a:noFill/>
          <a:ln/>
        </p:spPr>
        <p:txBody>
          <a:bodyPr wrap="squar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Content Moderation</a:t>
            </a:r>
            <a:endParaRPr lang="en-US" sz="2187" dirty="0"/>
          </a:p>
        </p:txBody>
      </p:sp>
      <p:sp>
        <p:nvSpPr>
          <p:cNvPr id="8" name="Text 5"/>
          <p:cNvSpPr/>
          <p:nvPr/>
        </p:nvSpPr>
        <p:spPr>
          <a:xfrm>
            <a:off x="4819650" y="3431738"/>
            <a:ext cx="2232065" cy="2666048"/>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Identifying the language of user-generated content helps moderators enforce policies and guidelines across multilingual platforms.</a:t>
            </a:r>
            <a:endParaRPr lang="en-US" sz="1750" dirty="0"/>
          </a:p>
        </p:txBody>
      </p:sp>
      <p:sp>
        <p:nvSpPr>
          <p:cNvPr id="9" name="Text 6"/>
          <p:cNvSpPr/>
          <p:nvPr/>
        </p:nvSpPr>
        <p:spPr>
          <a:xfrm>
            <a:off x="7601307" y="2515195"/>
            <a:ext cx="2232065" cy="694373"/>
          </a:xfrm>
          <a:prstGeom prst="rect">
            <a:avLst/>
          </a:prstGeom>
          <a:noFill/>
          <a:ln/>
        </p:spPr>
        <p:txBody>
          <a:bodyPr wrap="squar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Information Retrieval</a:t>
            </a:r>
            <a:endParaRPr lang="en-US" sz="2187" dirty="0"/>
          </a:p>
        </p:txBody>
      </p:sp>
      <p:sp>
        <p:nvSpPr>
          <p:cNvPr id="10" name="Text 7"/>
          <p:cNvSpPr/>
          <p:nvPr/>
        </p:nvSpPr>
        <p:spPr>
          <a:xfrm>
            <a:off x="7601307" y="3431738"/>
            <a:ext cx="2232065" cy="2666048"/>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Language detection enables search engines to return relevant results by understanding the query language and matching it to indexed content.</a:t>
            </a:r>
            <a:endParaRPr lang="en-US" sz="1750" dirty="0"/>
          </a:p>
        </p:txBody>
      </p:sp>
      <p:sp>
        <p:nvSpPr>
          <p:cNvPr id="11" name="Text 8"/>
          <p:cNvSpPr/>
          <p:nvPr/>
        </p:nvSpPr>
        <p:spPr>
          <a:xfrm>
            <a:off x="10382964" y="2515195"/>
            <a:ext cx="2232065" cy="694373"/>
          </a:xfrm>
          <a:prstGeom prst="rect">
            <a:avLst/>
          </a:prstGeom>
          <a:noFill/>
          <a:ln/>
        </p:spPr>
        <p:txBody>
          <a:bodyPr wrap="squar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Sentiment Analysis</a:t>
            </a:r>
            <a:endParaRPr lang="en-US" sz="2187" dirty="0"/>
          </a:p>
        </p:txBody>
      </p:sp>
      <p:sp>
        <p:nvSpPr>
          <p:cNvPr id="12" name="Text 9"/>
          <p:cNvSpPr/>
          <p:nvPr/>
        </p:nvSpPr>
        <p:spPr>
          <a:xfrm>
            <a:off x="10382964" y="3431738"/>
            <a:ext cx="2232065" cy="3332559"/>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Accurate language identification is a prerequisite for sentiment analysis, which relies on understanding the nuances of language to gauge the emotional context of text.</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083237"/>
            <a:ext cx="7252216"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Challenges and Limitations</a:t>
            </a:r>
            <a:endParaRPr lang="en-US" sz="4374" dirty="0"/>
          </a:p>
        </p:txBody>
      </p:sp>
      <p:pic>
        <p:nvPicPr>
          <p:cNvPr id="5" name="Image 1" descr="preencoded.png">    </p:cNvPr>
          <p:cNvPicPr>
            <a:picLocks noChangeAspect="1"/>
          </p:cNvPicPr>
          <p:nvPr/>
        </p:nvPicPr>
        <p:blipFill>
          <a:blip r:embed="rId2"/>
          <a:stretch>
            <a:fillRect/>
          </a:stretch>
        </p:blipFill>
        <p:spPr>
          <a:xfrm>
            <a:off x="2037993" y="3221950"/>
            <a:ext cx="555427" cy="555427"/>
          </a:xfrm>
          <a:prstGeom prst="rect">
            <a:avLst/>
          </a:prstGeom>
        </p:spPr>
      </p:pic>
      <p:sp>
        <p:nvSpPr>
          <p:cNvPr id="6" name="Text 2"/>
          <p:cNvSpPr/>
          <p:nvPr/>
        </p:nvSpPr>
        <p:spPr>
          <a:xfrm>
            <a:off x="2037993" y="3999548"/>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Complexity</a:t>
            </a:r>
            <a:endParaRPr lang="en-US" sz="2187" dirty="0"/>
          </a:p>
        </p:txBody>
      </p:sp>
      <p:sp>
        <p:nvSpPr>
          <p:cNvPr id="7" name="Text 3"/>
          <p:cNvSpPr/>
          <p:nvPr/>
        </p:nvSpPr>
        <p:spPr>
          <a:xfrm>
            <a:off x="2037993" y="4479965"/>
            <a:ext cx="3295888" cy="1666280"/>
          </a:xfrm>
          <a:prstGeom prst="rect">
            <a:avLst/>
          </a:prstGeom>
          <a:noFill/>
          <a:ln/>
        </p:spPr>
        <p:txBody>
          <a:bodyPr wrap="squar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Language identification can be computationally complex, especially for more advanced language models and grammars.</a:t>
            </a:r>
            <a:endParaRPr lang="en-US" sz="1750" dirty="0"/>
          </a:p>
        </p:txBody>
      </p:sp>
      <p:pic>
        <p:nvPicPr>
          <p:cNvPr id="8" name="Image 2" descr="preencoded.png">    </p:cNvPr>
          <p:cNvPicPr>
            <a:picLocks noChangeAspect="1"/>
          </p:cNvPicPr>
          <p:nvPr/>
        </p:nvPicPr>
        <p:blipFill>
          <a:blip r:embed="rId3"/>
          <a:stretch>
            <a:fillRect/>
          </a:stretch>
        </p:blipFill>
        <p:spPr>
          <a:xfrm>
            <a:off x="5667137" y="3221950"/>
            <a:ext cx="555427" cy="555427"/>
          </a:xfrm>
          <a:prstGeom prst="rect">
            <a:avLst/>
          </a:prstGeom>
        </p:spPr>
      </p:pic>
      <p:sp>
        <p:nvSpPr>
          <p:cNvPr id="9" name="Text 4"/>
          <p:cNvSpPr/>
          <p:nvPr/>
        </p:nvSpPr>
        <p:spPr>
          <a:xfrm>
            <a:off x="5667137" y="3999548"/>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Linguistic Diversity</a:t>
            </a:r>
            <a:endParaRPr lang="en-US" sz="2187" dirty="0"/>
          </a:p>
        </p:txBody>
      </p:sp>
      <p:sp>
        <p:nvSpPr>
          <p:cNvPr id="10" name="Text 5"/>
          <p:cNvSpPr/>
          <p:nvPr/>
        </p:nvSpPr>
        <p:spPr>
          <a:xfrm>
            <a:off x="5667137" y="4479965"/>
            <a:ext cx="3296007" cy="1666280"/>
          </a:xfrm>
          <a:prstGeom prst="rect">
            <a:avLst/>
          </a:prstGeom>
          <a:noFill/>
          <a:ln/>
        </p:spPr>
        <p:txBody>
          <a:bodyPr wrap="squar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The vast diversity of natural languages, dialects, and idiomatic expressions poses significant challenges for accurate identification.</a:t>
            </a:r>
            <a:endParaRPr lang="en-US" sz="1750" dirty="0"/>
          </a:p>
        </p:txBody>
      </p:sp>
      <p:pic>
        <p:nvPicPr>
          <p:cNvPr id="11" name="Image 3" descr="preencoded.png">    </p:cNvPr>
          <p:cNvPicPr>
            <a:picLocks noChangeAspect="1"/>
          </p:cNvPicPr>
          <p:nvPr/>
        </p:nvPicPr>
        <p:blipFill>
          <a:blip r:embed="rId4"/>
          <a:stretch>
            <a:fillRect/>
          </a:stretch>
        </p:blipFill>
        <p:spPr>
          <a:xfrm>
            <a:off x="9296400" y="3221950"/>
            <a:ext cx="555427" cy="555427"/>
          </a:xfrm>
          <a:prstGeom prst="rect">
            <a:avLst/>
          </a:prstGeom>
        </p:spPr>
      </p:pic>
      <p:sp>
        <p:nvSpPr>
          <p:cNvPr id="12" name="Text 6"/>
          <p:cNvSpPr/>
          <p:nvPr/>
        </p:nvSpPr>
        <p:spPr>
          <a:xfrm>
            <a:off x="9296400" y="3999548"/>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Ambiguity</a:t>
            </a:r>
            <a:endParaRPr lang="en-US" sz="2187" dirty="0"/>
          </a:p>
        </p:txBody>
      </p:sp>
      <p:sp>
        <p:nvSpPr>
          <p:cNvPr id="13" name="Text 7"/>
          <p:cNvSpPr/>
          <p:nvPr/>
        </p:nvSpPr>
        <p:spPr>
          <a:xfrm>
            <a:off x="9296400" y="4479965"/>
            <a:ext cx="3296007" cy="1333024"/>
          </a:xfrm>
          <a:prstGeom prst="rect">
            <a:avLst/>
          </a:prstGeom>
          <a:noFill/>
          <a:ln/>
        </p:spPr>
        <p:txBody>
          <a:bodyPr wrap="squar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Certain language constructs can be ambiguous, making it difficult to definitively classify them into a specific language.</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2024-06-14T03:08:35Z</dcterms:created>
  <dcterms:modified xsi:type="dcterms:W3CDTF">2024-06-14T03:08:35Z</dcterms:modified>
</cp:coreProperties>
</file>